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5"/>
  </p:notesMasterIdLst>
  <p:sldIdLst>
    <p:sldId id="406" r:id="rId2"/>
    <p:sldId id="427" r:id="rId3"/>
    <p:sldId id="331" r:id="rId4"/>
    <p:sldId id="332" r:id="rId5"/>
    <p:sldId id="336" r:id="rId6"/>
    <p:sldId id="333" r:id="rId7"/>
    <p:sldId id="401" r:id="rId8"/>
    <p:sldId id="404" r:id="rId9"/>
    <p:sldId id="434" r:id="rId10"/>
    <p:sldId id="400" r:id="rId11"/>
    <p:sldId id="407" r:id="rId12"/>
    <p:sldId id="408" r:id="rId13"/>
    <p:sldId id="419" r:id="rId14"/>
    <p:sldId id="415" r:id="rId15"/>
    <p:sldId id="435" r:id="rId16"/>
    <p:sldId id="433" r:id="rId17"/>
    <p:sldId id="431" r:id="rId18"/>
    <p:sldId id="437" r:id="rId19"/>
    <p:sldId id="416" r:id="rId20"/>
    <p:sldId id="418" r:id="rId21"/>
    <p:sldId id="425" r:id="rId22"/>
    <p:sldId id="426" r:id="rId23"/>
    <p:sldId id="440" r:id="rId24"/>
    <p:sldId id="441" r:id="rId25"/>
    <p:sldId id="442" r:id="rId26"/>
    <p:sldId id="459" r:id="rId27"/>
    <p:sldId id="457" r:id="rId28"/>
    <p:sldId id="460" r:id="rId29"/>
    <p:sldId id="446" r:id="rId30"/>
    <p:sldId id="461" r:id="rId31"/>
    <p:sldId id="450" r:id="rId32"/>
    <p:sldId id="447" r:id="rId33"/>
    <p:sldId id="448" r:id="rId34"/>
    <p:sldId id="453" r:id="rId35"/>
    <p:sldId id="449" r:id="rId36"/>
    <p:sldId id="451" r:id="rId37"/>
    <p:sldId id="456" r:id="rId38"/>
    <p:sldId id="455" r:id="rId39"/>
    <p:sldId id="452" r:id="rId40"/>
    <p:sldId id="463" r:id="rId41"/>
    <p:sldId id="458" r:id="rId42"/>
    <p:sldId id="464" r:id="rId43"/>
    <p:sldId id="465" r:id="rId44"/>
    <p:sldId id="484" r:id="rId45"/>
    <p:sldId id="483" r:id="rId46"/>
    <p:sldId id="462" r:id="rId47"/>
    <p:sldId id="485" r:id="rId48"/>
    <p:sldId id="486" r:id="rId49"/>
    <p:sldId id="482" r:id="rId50"/>
    <p:sldId id="466" r:id="rId51"/>
    <p:sldId id="467" r:id="rId52"/>
    <p:sldId id="468" r:id="rId53"/>
    <p:sldId id="474" r:id="rId54"/>
    <p:sldId id="469" r:id="rId55"/>
    <p:sldId id="475" r:id="rId56"/>
    <p:sldId id="470" r:id="rId57"/>
    <p:sldId id="476" r:id="rId58"/>
    <p:sldId id="471" r:id="rId59"/>
    <p:sldId id="477" r:id="rId60"/>
    <p:sldId id="478" r:id="rId61"/>
    <p:sldId id="479" r:id="rId62"/>
    <p:sldId id="480" r:id="rId63"/>
    <p:sldId id="481" r:id="rId6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CCD7"/>
    <a:srgbClr val="4B6DFF"/>
    <a:srgbClr val="2E5DC7"/>
    <a:srgbClr val="D2E0FF"/>
    <a:srgbClr val="1F3E95"/>
    <a:srgbClr val="274CBA"/>
    <a:srgbClr val="8BA1FF"/>
    <a:srgbClr val="0086CD"/>
    <a:srgbClr val="5EC2C6"/>
    <a:srgbClr val="B7D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27" autoAdjust="0"/>
    <p:restoredTop sz="96370" autoAdjust="0"/>
  </p:normalViewPr>
  <p:slideViewPr>
    <p:cSldViewPr snapToGrid="0">
      <p:cViewPr varScale="1">
        <p:scale>
          <a:sx n="110" d="100"/>
          <a:sy n="110" d="100"/>
        </p:scale>
        <p:origin x="15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C9491-E02F-4687-B7B5-D9B3D3D0EEFA}" type="datetimeFigureOut">
              <a:rPr lang="ko-KR" altLang="en-US" smtClean="0"/>
              <a:t>2021-05-30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926A7-A377-4F67-8677-B642917BAC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428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926A7-A377-4F67-8677-B642917BAC0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853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540AD-7A34-4BA6-910C-9988D8051880}" type="datetimeFigureOut">
              <a:rPr lang="ko-KR" altLang="en-US" smtClean="0"/>
              <a:t>2021-05-30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73A4-594C-4598-9E81-E75F7314E2F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69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이야기칠교-본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25BEFE33-6D80-41F2-A4B2-2FDF6FD73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8587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0888978-C276-4F64-8A62-30FE9AA7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0" y="603841"/>
            <a:ext cx="11524892" cy="570998"/>
          </a:xfrm>
        </p:spPr>
        <p:txBody>
          <a:bodyPr>
            <a:noAutofit/>
          </a:bodyPr>
          <a:lstStyle>
            <a:lvl1pPr>
              <a:defRPr sz="3200" spc="-3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80BEA11-CCF1-411A-81D0-CA14EDFC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540AD-7A34-4BA6-910C-9988D8051880}" type="datetimeFigureOut">
              <a:rPr lang="ko-KR" altLang="en-US" smtClean="0"/>
              <a:t>2021-05-30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7069C75-7D5E-41D1-9635-CD496A82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0D2200F-F283-4ACF-A873-3FBDE40C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73A4-594C-4598-9E81-E75F7314E2F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텍스트 개체 틀 9">
            <a:extLst>
              <a:ext uri="{FF2B5EF4-FFF2-40B4-BE49-F238E27FC236}">
                <a16:creationId xmlns:a16="http://schemas.microsoft.com/office/drawing/2014/main" id="{E03D80B9-1D36-45F4-838E-5CEF36007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612" y="223564"/>
            <a:ext cx="2737784" cy="314744"/>
          </a:xfrm>
        </p:spPr>
        <p:txBody>
          <a:bodyPr lIns="0" tIns="46800" rIns="0" bIns="0">
            <a:noAutofit/>
          </a:bodyPr>
          <a:lstStyle>
            <a:lvl1pPr marL="0" indent="0">
              <a:buNone/>
              <a:defRPr sz="1500" b="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 err="1"/>
              <a:t>장제목</a:t>
            </a:r>
            <a:endParaRPr lang="ko-KR" altLang="en-US" dirty="0"/>
          </a:p>
        </p:txBody>
      </p:sp>
      <p:sp>
        <p:nvSpPr>
          <p:cNvPr id="13" name="텍스트 개체 틀 9">
            <a:extLst>
              <a:ext uri="{FF2B5EF4-FFF2-40B4-BE49-F238E27FC236}">
                <a16:creationId xmlns:a16="http://schemas.microsoft.com/office/drawing/2014/main" id="{AB427B93-16DE-4D94-B746-11E656A50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811" y="197063"/>
            <a:ext cx="473192" cy="314744"/>
          </a:xfrm>
        </p:spPr>
        <p:txBody>
          <a:bodyPr lIns="0" tIns="36000" rIns="0" bIns="0">
            <a:noAutofit/>
          </a:bodyPr>
          <a:lstStyle>
            <a:lvl1pPr marL="0" indent="0" algn="r">
              <a:buNone/>
              <a:defRPr sz="1800" b="1" spc="-3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4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ko-KR" dirty="0"/>
              <a:t>NO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6496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야기칠교-배경">
    <p:bg>
      <p:bgPr>
        <a:solidFill>
          <a:srgbClr val="274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0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스피드칠교-배경">
    <p:bg>
      <p:bgPr>
        <a:solidFill>
          <a:srgbClr val="82C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91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576253-3285-4311-A813-BD3D74EC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895F33C-17B7-4C58-8F71-5E1A174A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540AD-7A34-4BA6-910C-9988D8051880}" type="datetimeFigureOut">
              <a:rPr lang="ko-KR" altLang="en-US" smtClean="0"/>
              <a:t>2021-05-30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9254F5B-3F63-4C38-98A8-FF5B0F53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83FC6FC-80C9-40E0-B851-CAEACBD8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73A4-594C-4598-9E81-E75F7314E2F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1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스피드칠교-장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DCD31F3-BCA7-4150-8B99-0B46B7D6A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1444"/>
          <a:stretch/>
        </p:blipFill>
        <p:spPr>
          <a:xfrm>
            <a:off x="-84608" y="0"/>
            <a:ext cx="4540222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4B4F296-4410-4E47-BF9B-AD62DE89A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44" r="1674"/>
          <a:stretch/>
        </p:blipFill>
        <p:spPr>
          <a:xfrm flipH="1">
            <a:off x="4373090" y="0"/>
            <a:ext cx="4540222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937CB82-6069-476E-8D4D-68B6A6A0A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1444" r="26326"/>
          <a:stretch/>
        </p:blipFill>
        <p:spPr>
          <a:xfrm>
            <a:off x="8839199" y="0"/>
            <a:ext cx="335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58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스피드칠교-본문">
    <p:bg>
      <p:bgPr>
        <a:solidFill>
          <a:srgbClr val="82C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A90355B5-BAA0-4E62-9E4D-9C8EA45735B0}"/>
              </a:ext>
            </a:extLst>
          </p:cNvPr>
          <p:cNvSpPr/>
          <p:nvPr userDrawn="1"/>
        </p:nvSpPr>
        <p:spPr>
          <a:xfrm>
            <a:off x="0" y="0"/>
            <a:ext cx="3289300" cy="6858000"/>
          </a:xfrm>
          <a:prstGeom prst="rect">
            <a:avLst/>
          </a:prstGeom>
          <a:solidFill>
            <a:srgbClr val="5FC1C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54C41BF-6484-4CC5-9B3B-90FB098EC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4" y="910808"/>
            <a:ext cx="2324492" cy="10330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13" name="제목 12">
            <a:extLst>
              <a:ext uri="{FF2B5EF4-FFF2-40B4-BE49-F238E27FC236}">
                <a16:creationId xmlns:a16="http://schemas.microsoft.com/office/drawing/2014/main" id="{1D3E41A0-1425-4B28-8EB4-680E4C6B4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4" y="2191898"/>
            <a:ext cx="2324492" cy="662782"/>
          </a:xfrm>
        </p:spPr>
        <p:txBody>
          <a:bodyPr anchor="ctr">
            <a:noAutofit/>
          </a:bodyPr>
          <a:lstStyle>
            <a:lvl1pPr algn="ctr">
              <a:defRPr sz="2800" spc="-3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EFAE6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ko-KR" altLang="en-US" dirty="0"/>
              <a:t>제목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CA1F2D7D-9674-4F5A-959F-62711F81D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2952750"/>
            <a:ext cx="2324100" cy="20097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 dirty="0"/>
              <a:t>부제목</a:t>
            </a:r>
          </a:p>
        </p:txBody>
      </p:sp>
    </p:spTree>
    <p:extLst>
      <p:ext uri="{BB962C8B-B14F-4D97-AF65-F5344CB8AC3E}">
        <p14:creationId xmlns:p14="http://schemas.microsoft.com/office/powerpoint/2010/main" val="222814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540AD-7A34-4BA6-910C-9988D8051880}" type="datetimeFigureOut">
              <a:rPr lang="ko-KR" altLang="en-US" smtClean="0"/>
              <a:t>2021-05-30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273A4-594C-4598-9E81-E75F7314E2F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629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9" r:id="rId2"/>
    <p:sldLayoutId id="2147483672" r:id="rId3"/>
    <p:sldLayoutId id="2147483702" r:id="rId4"/>
    <p:sldLayoutId id="2147483681" r:id="rId5"/>
    <p:sldLayoutId id="2147483700" r:id="rId6"/>
    <p:sldLayoutId id="2147483701" r:id="rId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play.co.kr/play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7XeID5Ba28g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J0fVE2KeaA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hFwidMIGFU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x0wsuZSdcY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5Vp8v35vgsM?feature=oembed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3A730AC-C50B-42BC-BD5D-B244388915E4}"/>
              </a:ext>
            </a:extLst>
          </p:cNvPr>
          <p:cNvSpPr txBox="1"/>
          <p:nvPr/>
        </p:nvSpPr>
        <p:spPr>
          <a:xfrm>
            <a:off x="10705200" y="558239"/>
            <a:ext cx="1062733" cy="2240831"/>
          </a:xfrm>
          <a:prstGeom prst="roundRect">
            <a:avLst/>
          </a:prstGeom>
          <a:solidFill>
            <a:srgbClr val="1E3C92"/>
          </a:solidFill>
          <a:ln>
            <a:noFill/>
            <a:prstDash val="sysDot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0" tIns="144000" rIns="0" bIns="144000" rtlCol="0">
            <a:spAutoFit/>
          </a:bodyPr>
          <a:lstStyle/>
          <a:p>
            <a:pPr algn="ctr"/>
            <a:r>
              <a:rPr lang="en-US" altLang="ko-KR" sz="20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</a:t>
            </a:r>
          </a:p>
          <a:p>
            <a:pPr algn="ctr"/>
            <a:r>
              <a:rPr lang="en-US" altLang="ko-KR" sz="20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</a:t>
            </a:r>
          </a:p>
          <a:p>
            <a:pPr algn="ctr"/>
            <a:r>
              <a:rPr lang="ko-KR" altLang="en-US" sz="20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</a:t>
            </a:r>
            <a:endParaRPr lang="en-US" altLang="ko-KR" sz="2000" spc="-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20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</a:t>
            </a:r>
            <a:endParaRPr lang="en-US" altLang="ko-KR" sz="2000" spc="-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20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</a:t>
            </a:r>
            <a:endParaRPr lang="en-US" altLang="ko-KR" sz="2000" spc="-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20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12A7FDA-D8DF-4A63-86A8-AD9C6C789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328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FAFBD5-0F21-480E-B11B-6DECBA37286F}"/>
              </a:ext>
            </a:extLst>
          </p:cNvPr>
          <p:cNvSpPr txBox="1"/>
          <p:nvPr/>
        </p:nvSpPr>
        <p:spPr>
          <a:xfrm>
            <a:off x="6096000" y="263769"/>
            <a:ext cx="5079023" cy="6330462"/>
          </a:xfrm>
          <a:prstGeom prst="roundRect">
            <a:avLst>
              <a:gd name="adj" fmla="val 4254"/>
            </a:avLst>
          </a:prstGeom>
          <a:solidFill>
            <a:srgbClr val="4B6DFF"/>
          </a:solidFill>
          <a:ln w="9525">
            <a:noFill/>
            <a:prstDash val="sysDot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0" tIns="0" rIns="432000" bIns="252000" rtlCol="0" anchor="ctr" anchorCtr="0">
            <a:noAutofit/>
          </a:bodyPr>
          <a:lstStyle/>
          <a:p>
            <a:pPr algn="r">
              <a:lnSpc>
                <a:spcPct val="150000"/>
              </a:lnSpc>
              <a:spcAft>
                <a:spcPts val="1200"/>
              </a:spcAft>
            </a:pPr>
            <a:r>
              <a:rPr lang="ko-KR" altLang="en-US" sz="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●  ●   ●</a:t>
            </a:r>
            <a:endParaRPr lang="en-US" altLang="ko-KR" sz="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algn="r">
              <a:lnSpc>
                <a:spcPts val="1200"/>
              </a:lnSpc>
              <a:spcAft>
                <a:spcPts val="2400"/>
              </a:spcAft>
            </a:pPr>
            <a:r>
              <a:rPr lang="en-US" altLang="ko-KR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VER 2.0 </a:t>
            </a:r>
            <a:r>
              <a:rPr lang="en-US" altLang="ko-KR" sz="1050" b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(2021-03-02</a:t>
            </a:r>
            <a:r>
              <a:rPr lang="en-US" altLang="ko-KR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) </a:t>
            </a:r>
            <a:br>
              <a:rPr lang="en-US" altLang="ko-KR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업데이트에 따라 영상 링크 등이 변경된 경우 다시 다운로드 받으시기 바랍니다</a:t>
            </a:r>
            <a:r>
              <a:rPr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ko-KR" altLang="en-US" sz="1500" b="1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개인 혹은 교육적인 용도</a:t>
            </a: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에 한해 편집해서  자유롭게 사용하실 수 있습니다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상업적인 용도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, </a:t>
            </a: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사회 상규에 어긋나는 용도로 사용하실 수 없습니다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  <a:endParaRPr lang="ko-KR" altLang="en-US" sz="15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저작권자를 바꿀 수 없습니다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 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PT</a:t>
            </a: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에 사용된 영상은 유튜브에 공개되어 있습니다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 </a:t>
            </a:r>
            <a:b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(</a:t>
            </a: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유튜브에서 </a:t>
            </a:r>
            <a:r>
              <a:rPr lang="ko-KR" altLang="en-US" sz="1500" b="1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 예술놀이터 </a:t>
            </a: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채널 검색 또는 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www.artplay.co.kr/play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클릭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유튜브 영상은 자유롭게 공유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, </a:t>
            </a: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링크하실 수 있습니다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 </a:t>
            </a:r>
            <a:b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단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, </a:t>
            </a: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영상을 편집해서 사용하실 수는 없습니다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puzzlemuseum.com</a:t>
            </a:r>
            <a:r>
              <a:rPr lang="ko-KR" altLang="en-US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의 사진 자료를 일부 사용했음을 밝힙니다</a:t>
            </a:r>
            <a:r>
              <a:rPr lang="en-US" altLang="ko-KR" sz="1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C40A79F-5B44-4539-8499-66C07CDE3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 r="13280" b="27621"/>
          <a:stretch/>
        </p:blipFill>
        <p:spPr>
          <a:xfrm>
            <a:off x="10196337" y="5922677"/>
            <a:ext cx="630099" cy="3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1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타원 13">
            <a:extLst>
              <a:ext uri="{FF2B5EF4-FFF2-40B4-BE49-F238E27FC236}">
                <a16:creationId xmlns:a16="http://schemas.microsoft.com/office/drawing/2014/main" id="{BCDAB6C5-AD27-4DB1-917B-6CDC32C41F6B}"/>
              </a:ext>
            </a:extLst>
          </p:cNvPr>
          <p:cNvSpPr/>
          <p:nvPr/>
        </p:nvSpPr>
        <p:spPr>
          <a:xfrm>
            <a:off x="8802494" y="1608266"/>
            <a:ext cx="2160000" cy="216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6832E604-1AB5-4748-93A1-998102442369}"/>
              </a:ext>
            </a:extLst>
          </p:cNvPr>
          <p:cNvSpPr/>
          <p:nvPr/>
        </p:nvSpPr>
        <p:spPr>
          <a:xfrm>
            <a:off x="6638554" y="1608266"/>
            <a:ext cx="2160000" cy="216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C3A8E04D-8F81-4E45-B8B4-A1A912177F55}"/>
              </a:ext>
            </a:extLst>
          </p:cNvPr>
          <p:cNvSpPr/>
          <p:nvPr/>
        </p:nvSpPr>
        <p:spPr>
          <a:xfrm>
            <a:off x="4474612" y="1608266"/>
            <a:ext cx="2160000" cy="216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9850B68-87C7-4F9E-A3D6-AE34B2B30BB9}"/>
              </a:ext>
            </a:extLst>
          </p:cNvPr>
          <p:cNvSpPr/>
          <p:nvPr/>
        </p:nvSpPr>
        <p:spPr>
          <a:xfrm>
            <a:off x="2310670" y="1608266"/>
            <a:ext cx="2160000" cy="216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다양한 조각 개수</a:t>
            </a:r>
            <a:r>
              <a:rPr lang="en-US" altLang="ko-KR" dirty="0"/>
              <a:t>, </a:t>
            </a:r>
            <a:r>
              <a:rPr lang="ko-KR" altLang="en-US" dirty="0"/>
              <a:t>다양한 모양의 </a:t>
            </a:r>
            <a:r>
              <a:rPr lang="ko-KR" altLang="en-US" dirty="0" err="1"/>
              <a:t>칠교들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다양한 </a:t>
            </a:r>
            <a:r>
              <a:rPr lang="ko-KR" altLang="en-US" dirty="0" err="1"/>
              <a:t>칠교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2D1920B0-5070-4FF2-A225-DB5665FE48EA}"/>
              </a:ext>
            </a:extLst>
          </p:cNvPr>
          <p:cNvSpPr/>
          <p:nvPr/>
        </p:nvSpPr>
        <p:spPr>
          <a:xfrm>
            <a:off x="146728" y="1608266"/>
            <a:ext cx="2160000" cy="216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DE417BA4-4F29-4C26-B16B-78E14DE09777}"/>
              </a:ext>
            </a:extLst>
          </p:cNvPr>
          <p:cNvSpPr/>
          <p:nvPr/>
        </p:nvSpPr>
        <p:spPr>
          <a:xfrm>
            <a:off x="7703859" y="3495675"/>
            <a:ext cx="2160000" cy="216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05</a:t>
            </a:r>
            <a:endParaRPr lang="ko-KR" altLang="en-US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B29297F-A163-4DD4-B14A-D4B238C0C6A2}"/>
              </a:ext>
            </a:extLst>
          </p:cNvPr>
          <p:cNvGrpSpPr/>
          <p:nvPr/>
        </p:nvGrpSpPr>
        <p:grpSpPr>
          <a:xfrm>
            <a:off x="5468815" y="6070048"/>
            <a:ext cx="6723186" cy="570998"/>
            <a:chOff x="5468815" y="6070048"/>
            <a:chExt cx="6723186" cy="570998"/>
          </a:xfrm>
        </p:grpSpPr>
        <p:sp>
          <p:nvSpPr>
            <p:cNvPr id="19" name="모서리가 둥근 직사각형 52">
              <a:extLst>
                <a:ext uri="{FF2B5EF4-FFF2-40B4-BE49-F238E27FC236}">
                  <a16:creationId xmlns:a16="http://schemas.microsoft.com/office/drawing/2014/main" id="{043892DB-0D58-4340-9049-D44BD2D54D9C}"/>
                </a:ext>
              </a:extLst>
            </p:cNvPr>
            <p:cNvSpPr/>
            <p:nvPr/>
          </p:nvSpPr>
          <p:spPr>
            <a:xfrm>
              <a:off x="5723792" y="6070048"/>
              <a:ext cx="6468209" cy="5709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지금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이순간에도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 세계 곳곳에서 새로운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칠교가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 만들어지고 있어요</a:t>
              </a: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.</a:t>
              </a:r>
              <a:endParaRPr lang="ko-KR" altLang="en-US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7A8EEAD4-C06A-4477-A275-EF82DAFF8DD5}"/>
                </a:ext>
              </a:extLst>
            </p:cNvPr>
            <p:cNvSpPr/>
            <p:nvPr/>
          </p:nvSpPr>
          <p:spPr>
            <a:xfrm>
              <a:off x="5468815" y="6070048"/>
              <a:ext cx="184639" cy="570998"/>
            </a:xfrm>
            <a:prstGeom prst="rect">
              <a:avLst/>
            </a:prstGeom>
            <a:solidFill>
              <a:srgbClr val="D09E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60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</p:grpSp>
      <p:sp>
        <p:nvSpPr>
          <p:cNvPr id="27" name="타원 26">
            <a:extLst>
              <a:ext uri="{FF2B5EF4-FFF2-40B4-BE49-F238E27FC236}">
                <a16:creationId xmlns:a16="http://schemas.microsoft.com/office/drawing/2014/main" id="{96D47622-0046-44C5-8230-A1ADF4999CDF}"/>
              </a:ext>
            </a:extLst>
          </p:cNvPr>
          <p:cNvSpPr/>
          <p:nvPr/>
        </p:nvSpPr>
        <p:spPr>
          <a:xfrm>
            <a:off x="9867800" y="3495675"/>
            <a:ext cx="2160000" cy="216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981A7D0C-A0CD-4C8E-A93C-8917C79B5FA1}"/>
              </a:ext>
            </a:extLst>
          </p:cNvPr>
          <p:cNvSpPr/>
          <p:nvPr/>
        </p:nvSpPr>
        <p:spPr>
          <a:xfrm>
            <a:off x="5539917" y="3495675"/>
            <a:ext cx="2160000" cy="216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DB9667B0-E1AA-422C-A9B0-B41CC6BA70AC}"/>
              </a:ext>
            </a:extLst>
          </p:cNvPr>
          <p:cNvSpPr/>
          <p:nvPr/>
        </p:nvSpPr>
        <p:spPr>
          <a:xfrm>
            <a:off x="3375975" y="3495675"/>
            <a:ext cx="2160000" cy="21600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1873E9B3-1BD5-424F-A4C5-4B13F8CD6B34}"/>
              </a:ext>
            </a:extLst>
          </p:cNvPr>
          <p:cNvSpPr/>
          <p:nvPr/>
        </p:nvSpPr>
        <p:spPr>
          <a:xfrm>
            <a:off x="1212033" y="3495675"/>
            <a:ext cx="2160000" cy="216000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76200">
            <a:solidFill>
              <a:srgbClr val="4B6D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  <p:bldP spid="22" grpId="0" animBg="1"/>
      <p:bldP spid="21" grpId="0" animBg="1"/>
      <p:bldP spid="13" grpId="0" animBg="1"/>
      <p:bldP spid="35" grpId="0" animBg="1"/>
      <p:bldP spid="27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칠교를</a:t>
            </a:r>
            <a:r>
              <a:rPr lang="ko-KR" altLang="en-US" dirty="0"/>
              <a:t> 활용한 생활용품들</a:t>
            </a:r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생활 속의 </a:t>
            </a:r>
            <a:r>
              <a:rPr lang="ko-KR" altLang="en-US" dirty="0" err="1"/>
              <a:t>칠교</a:t>
            </a:r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06</a:t>
            </a:r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8D7F8A7-5911-4E4F-89B7-23D2BC60B82D}"/>
              </a:ext>
            </a:extLst>
          </p:cNvPr>
          <p:cNvGrpSpPr/>
          <p:nvPr/>
        </p:nvGrpSpPr>
        <p:grpSpPr>
          <a:xfrm>
            <a:off x="460857" y="2009852"/>
            <a:ext cx="2680300" cy="3519244"/>
            <a:chOff x="403707" y="1594246"/>
            <a:chExt cx="1800000" cy="236340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94B563-B2C9-4381-A0B7-2C0F24D1E164}"/>
                </a:ext>
              </a:extLst>
            </p:cNvPr>
            <p:cNvSpPr txBox="1"/>
            <p:nvPr/>
          </p:nvSpPr>
          <p:spPr>
            <a:xfrm>
              <a:off x="403707" y="3669653"/>
              <a:ext cx="1800000" cy="2880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목걸이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149D8D47-C9AA-487D-AF6E-66E8D8162279}"/>
                </a:ext>
              </a:extLst>
            </p:cNvPr>
            <p:cNvSpPr/>
            <p:nvPr/>
          </p:nvSpPr>
          <p:spPr>
            <a:xfrm>
              <a:off x="403707" y="1594246"/>
              <a:ext cx="1800000" cy="18000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63500">
              <a:solidFill>
                <a:srgbClr val="4B6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19602722-14E0-44C7-B343-6A67F27B0AA9}"/>
              </a:ext>
            </a:extLst>
          </p:cNvPr>
          <p:cNvGrpSpPr/>
          <p:nvPr/>
        </p:nvGrpSpPr>
        <p:grpSpPr>
          <a:xfrm>
            <a:off x="3306355" y="2009852"/>
            <a:ext cx="2680300" cy="3519244"/>
            <a:chOff x="2795203" y="1594246"/>
            <a:chExt cx="1800000" cy="2363407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0FFBB84A-7852-4A58-8864-9AE938C2A0D0}"/>
                </a:ext>
              </a:extLst>
            </p:cNvPr>
            <p:cNvSpPr/>
            <p:nvPr/>
          </p:nvSpPr>
          <p:spPr>
            <a:xfrm>
              <a:off x="2795203" y="1594246"/>
              <a:ext cx="1800000" cy="180000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63500">
              <a:solidFill>
                <a:srgbClr val="4B6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4654D3-DDCC-41DB-962A-A7F60ADDF069}"/>
                </a:ext>
              </a:extLst>
            </p:cNvPr>
            <p:cNvSpPr txBox="1"/>
            <p:nvPr/>
          </p:nvSpPr>
          <p:spPr>
            <a:xfrm>
              <a:off x="2795203" y="3669653"/>
              <a:ext cx="1800000" cy="2880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가방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C5B166D-7209-42F7-8C43-27D56F855E5D}"/>
              </a:ext>
            </a:extLst>
          </p:cNvPr>
          <p:cNvGrpSpPr/>
          <p:nvPr/>
        </p:nvGrpSpPr>
        <p:grpSpPr>
          <a:xfrm>
            <a:off x="6151853" y="2009852"/>
            <a:ext cx="2680300" cy="3519244"/>
            <a:chOff x="5086900" y="1594246"/>
            <a:chExt cx="1800000" cy="2363407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D4F914E0-F82B-4644-B70A-16575F9DCB1A}"/>
                </a:ext>
              </a:extLst>
            </p:cNvPr>
            <p:cNvSpPr/>
            <p:nvPr/>
          </p:nvSpPr>
          <p:spPr>
            <a:xfrm>
              <a:off x="5086900" y="1594246"/>
              <a:ext cx="1800000" cy="180000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63500">
              <a:solidFill>
                <a:srgbClr val="4B6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BEE0DA-D829-440A-87FB-B05123CEFB18}"/>
                </a:ext>
              </a:extLst>
            </p:cNvPr>
            <p:cNvSpPr txBox="1"/>
            <p:nvPr/>
          </p:nvSpPr>
          <p:spPr>
            <a:xfrm>
              <a:off x="5086900" y="3669653"/>
              <a:ext cx="1800000" cy="2880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선반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D0330C9-7D2F-47AC-9AC8-4ACF3FCC9A10}"/>
              </a:ext>
            </a:extLst>
          </p:cNvPr>
          <p:cNvGrpSpPr/>
          <p:nvPr/>
        </p:nvGrpSpPr>
        <p:grpSpPr>
          <a:xfrm>
            <a:off x="8997350" y="2009852"/>
            <a:ext cx="2680300" cy="3519244"/>
            <a:chOff x="7311425" y="1594246"/>
            <a:chExt cx="1800000" cy="2363407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036B81AF-8174-445F-BE3D-6AEF4CD77C79}"/>
                </a:ext>
              </a:extLst>
            </p:cNvPr>
            <p:cNvSpPr/>
            <p:nvPr/>
          </p:nvSpPr>
          <p:spPr>
            <a:xfrm>
              <a:off x="7311425" y="1594246"/>
              <a:ext cx="1800000" cy="180000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63500">
              <a:solidFill>
                <a:srgbClr val="4B6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8C0D83-B0F2-4CB0-B218-FBAC586234E0}"/>
                </a:ext>
              </a:extLst>
            </p:cNvPr>
            <p:cNvSpPr txBox="1"/>
            <p:nvPr/>
          </p:nvSpPr>
          <p:spPr>
            <a:xfrm>
              <a:off x="7311425" y="3669653"/>
              <a:ext cx="1800000" cy="2880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책상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1BF0D469-1A34-4FA8-949A-30F7314B4C6F}"/>
              </a:ext>
            </a:extLst>
          </p:cNvPr>
          <p:cNvGrpSpPr/>
          <p:nvPr/>
        </p:nvGrpSpPr>
        <p:grpSpPr>
          <a:xfrm>
            <a:off x="5468815" y="6070048"/>
            <a:ext cx="6723186" cy="570998"/>
            <a:chOff x="5468815" y="6070048"/>
            <a:chExt cx="6723186" cy="570998"/>
          </a:xfrm>
        </p:grpSpPr>
        <p:sp>
          <p:nvSpPr>
            <p:cNvPr id="40" name="모서리가 둥근 직사각형 52">
              <a:extLst>
                <a:ext uri="{FF2B5EF4-FFF2-40B4-BE49-F238E27FC236}">
                  <a16:creationId xmlns:a16="http://schemas.microsoft.com/office/drawing/2014/main" id="{9243C7CC-B11C-4698-9B50-F5CCD3C80E4B}"/>
                </a:ext>
              </a:extLst>
            </p:cNvPr>
            <p:cNvSpPr/>
            <p:nvPr/>
          </p:nvSpPr>
          <p:spPr>
            <a:xfrm>
              <a:off x="5723792" y="6070048"/>
              <a:ext cx="6468209" cy="5709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칠교는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 생활용품의 디자인에도 활용되고 있어요</a:t>
              </a: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.</a:t>
              </a:r>
              <a:endParaRPr lang="ko-KR" altLang="en-US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C2EFEC74-4DCF-4D28-AA71-5386E1E98E03}"/>
                </a:ext>
              </a:extLst>
            </p:cNvPr>
            <p:cNvSpPr/>
            <p:nvPr/>
          </p:nvSpPr>
          <p:spPr>
            <a:xfrm>
              <a:off x="5468815" y="6070048"/>
              <a:ext cx="184639" cy="570998"/>
            </a:xfrm>
            <a:prstGeom prst="rect">
              <a:avLst/>
            </a:prstGeom>
            <a:solidFill>
              <a:srgbClr val="D09E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60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7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칠교를</a:t>
            </a:r>
            <a:r>
              <a:rPr lang="ko-KR" altLang="en-US" dirty="0"/>
              <a:t> 활용한 건물들</a:t>
            </a:r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생활 속의 </a:t>
            </a:r>
            <a:r>
              <a:rPr lang="ko-KR" altLang="en-US" dirty="0" err="1"/>
              <a:t>칠교</a:t>
            </a:r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06</a:t>
            </a:r>
            <a:endParaRPr lang="ko-KR" altLang="en-US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B29297F-A163-4DD4-B14A-D4B238C0C6A2}"/>
              </a:ext>
            </a:extLst>
          </p:cNvPr>
          <p:cNvGrpSpPr/>
          <p:nvPr/>
        </p:nvGrpSpPr>
        <p:grpSpPr>
          <a:xfrm>
            <a:off x="5468814" y="6073041"/>
            <a:ext cx="6723186" cy="570998"/>
            <a:chOff x="5468815" y="6070048"/>
            <a:chExt cx="6723186" cy="570998"/>
          </a:xfrm>
        </p:grpSpPr>
        <p:sp>
          <p:nvSpPr>
            <p:cNvPr id="19" name="모서리가 둥근 직사각형 52">
              <a:extLst>
                <a:ext uri="{FF2B5EF4-FFF2-40B4-BE49-F238E27FC236}">
                  <a16:creationId xmlns:a16="http://schemas.microsoft.com/office/drawing/2014/main" id="{043892DB-0D58-4340-9049-D44BD2D54D9C}"/>
                </a:ext>
              </a:extLst>
            </p:cNvPr>
            <p:cNvSpPr/>
            <p:nvPr/>
          </p:nvSpPr>
          <p:spPr>
            <a:xfrm>
              <a:off x="5723792" y="6070048"/>
              <a:ext cx="6468209" cy="5709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칠교는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 건물 디자인에도 활용되고 있어요</a:t>
              </a: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.</a:t>
              </a:r>
              <a:endParaRPr lang="ko-KR" altLang="en-US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7A8EEAD4-C06A-4477-A275-EF82DAFF8DD5}"/>
                </a:ext>
              </a:extLst>
            </p:cNvPr>
            <p:cNvSpPr/>
            <p:nvPr/>
          </p:nvSpPr>
          <p:spPr>
            <a:xfrm>
              <a:off x="5468815" y="6070048"/>
              <a:ext cx="184639" cy="570998"/>
            </a:xfrm>
            <a:prstGeom prst="rect">
              <a:avLst/>
            </a:prstGeom>
            <a:solidFill>
              <a:srgbClr val="D09E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60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46042E0B-4458-4877-8B84-B3D7A6B7C419}"/>
              </a:ext>
            </a:extLst>
          </p:cNvPr>
          <p:cNvGrpSpPr/>
          <p:nvPr/>
        </p:nvGrpSpPr>
        <p:grpSpPr>
          <a:xfrm>
            <a:off x="273326" y="2198502"/>
            <a:ext cx="3876564" cy="3104216"/>
            <a:chOff x="273326" y="2198502"/>
            <a:chExt cx="3876564" cy="3104216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958F2104-E33A-41BB-8AB1-FA7420BA9A15}"/>
                </a:ext>
              </a:extLst>
            </p:cNvPr>
            <p:cNvGrpSpPr/>
            <p:nvPr/>
          </p:nvGrpSpPr>
          <p:grpSpPr>
            <a:xfrm>
              <a:off x="273326" y="2198502"/>
              <a:ext cx="3876564" cy="2460991"/>
              <a:chOff x="310550" y="1538062"/>
              <a:chExt cx="3413725" cy="2167163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61DEC04D-926A-4CD9-BD23-0899978C0E22}"/>
                  </a:ext>
                </a:extLst>
              </p:cNvPr>
              <p:cNvSpPr/>
              <p:nvPr/>
            </p:nvSpPr>
            <p:spPr>
              <a:xfrm>
                <a:off x="310550" y="1538062"/>
                <a:ext cx="3413725" cy="2167163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4B6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352BDEDE-E5D6-4A98-A797-9D18942506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1" r="32247" b="44744"/>
              <a:stretch/>
            </p:blipFill>
            <p:spPr>
              <a:xfrm>
                <a:off x="390578" y="1616757"/>
                <a:ext cx="3253668" cy="2002743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BA495C-C85E-435A-9B0E-49EFE5035165}"/>
                </a:ext>
              </a:extLst>
            </p:cNvPr>
            <p:cNvSpPr txBox="1"/>
            <p:nvPr/>
          </p:nvSpPr>
          <p:spPr>
            <a:xfrm>
              <a:off x="411608" y="4942718"/>
              <a:ext cx="3600000" cy="3600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베트남 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다낭시의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소년 궁전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4FD23F64-96F5-412D-BA19-16550F93881B}"/>
              </a:ext>
            </a:extLst>
          </p:cNvPr>
          <p:cNvGrpSpPr/>
          <p:nvPr/>
        </p:nvGrpSpPr>
        <p:grpSpPr>
          <a:xfrm>
            <a:off x="4149890" y="2198504"/>
            <a:ext cx="3876564" cy="3104214"/>
            <a:chOff x="4149890" y="2198504"/>
            <a:chExt cx="3876564" cy="3104214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24CBC57-043D-4F25-BA9A-B43A212D1531}"/>
                </a:ext>
              </a:extLst>
            </p:cNvPr>
            <p:cNvGrpSpPr/>
            <p:nvPr/>
          </p:nvGrpSpPr>
          <p:grpSpPr>
            <a:xfrm>
              <a:off x="4149890" y="2198504"/>
              <a:ext cx="3876564" cy="2460991"/>
              <a:chOff x="3901475" y="1538062"/>
              <a:chExt cx="3413725" cy="2167163"/>
            </a:xfrm>
          </p:grpSpPr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123CC594-7869-4B69-A466-166501DF3709}"/>
                  </a:ext>
                </a:extLst>
              </p:cNvPr>
              <p:cNvSpPr/>
              <p:nvPr/>
            </p:nvSpPr>
            <p:spPr>
              <a:xfrm>
                <a:off x="3901475" y="1538062"/>
                <a:ext cx="3413725" cy="2167163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4B6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C5439121-004A-4B13-82EB-6B0EB3633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2156" y="1616757"/>
                <a:ext cx="3250285" cy="2011769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33E394-8058-400D-9C9B-8EF232A19D31}"/>
                </a:ext>
              </a:extLst>
            </p:cNvPr>
            <p:cNvSpPr txBox="1"/>
            <p:nvPr/>
          </p:nvSpPr>
          <p:spPr>
            <a:xfrm>
              <a:off x="4288172" y="4942718"/>
              <a:ext cx="3600000" cy="3600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일본 히로시마역 입구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E5B5C7E-F472-43DE-8CD8-DA300173F578}"/>
              </a:ext>
            </a:extLst>
          </p:cNvPr>
          <p:cNvGrpSpPr/>
          <p:nvPr/>
        </p:nvGrpSpPr>
        <p:grpSpPr>
          <a:xfrm>
            <a:off x="8026453" y="2198503"/>
            <a:ext cx="3876564" cy="3110202"/>
            <a:chOff x="8026453" y="2198503"/>
            <a:chExt cx="3876564" cy="3110202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9DCF689-7D91-41F0-B9FD-7E403B5C7BC1}"/>
                </a:ext>
              </a:extLst>
            </p:cNvPr>
            <p:cNvGrpSpPr/>
            <p:nvPr/>
          </p:nvGrpSpPr>
          <p:grpSpPr>
            <a:xfrm>
              <a:off x="8026453" y="2198503"/>
              <a:ext cx="3876564" cy="2460991"/>
              <a:chOff x="7492400" y="1538062"/>
              <a:chExt cx="3413725" cy="2167163"/>
            </a:xfrm>
          </p:grpSpPr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C01EE6BC-666E-46CB-9305-6225D4989CCF}"/>
                  </a:ext>
                </a:extLst>
              </p:cNvPr>
              <p:cNvSpPr/>
              <p:nvPr/>
            </p:nvSpPr>
            <p:spPr>
              <a:xfrm>
                <a:off x="7492400" y="1538062"/>
                <a:ext cx="3413725" cy="2167163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4B6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44DACB15-607B-47C4-AD6D-1E50887EAB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14" r="15593"/>
              <a:stretch/>
            </p:blipFill>
            <p:spPr>
              <a:xfrm>
                <a:off x="7579087" y="1616757"/>
                <a:ext cx="3240350" cy="2009884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757D58E-236A-44CB-A57D-ACD083445581}"/>
                </a:ext>
              </a:extLst>
            </p:cNvPr>
            <p:cNvSpPr txBox="1"/>
            <p:nvPr/>
          </p:nvSpPr>
          <p:spPr>
            <a:xfrm>
              <a:off x="8164735" y="4948705"/>
              <a:ext cx="3600000" cy="360000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대한민국 김포공항역 벽면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D9B1CAC7-DC51-44FF-93E1-AFB763406E23}"/>
              </a:ext>
            </a:extLst>
          </p:cNvPr>
          <p:cNvGrpSpPr/>
          <p:nvPr/>
        </p:nvGrpSpPr>
        <p:grpSpPr>
          <a:xfrm>
            <a:off x="5468814" y="6073041"/>
            <a:ext cx="6723186" cy="570998"/>
            <a:chOff x="5468815" y="6070048"/>
            <a:chExt cx="6723186" cy="570998"/>
          </a:xfrm>
        </p:grpSpPr>
        <p:sp>
          <p:nvSpPr>
            <p:cNvPr id="43" name="모서리가 둥근 직사각형 52">
              <a:extLst>
                <a:ext uri="{FF2B5EF4-FFF2-40B4-BE49-F238E27FC236}">
                  <a16:creationId xmlns:a16="http://schemas.microsoft.com/office/drawing/2014/main" id="{70508018-9A3B-41A0-84A1-86FFDD85AAE0}"/>
                </a:ext>
              </a:extLst>
            </p:cNvPr>
            <p:cNvSpPr/>
            <p:nvPr/>
          </p:nvSpPr>
          <p:spPr>
            <a:xfrm>
              <a:off x="5723792" y="6070048"/>
              <a:ext cx="6468209" cy="570998"/>
            </a:xfrm>
            <a:prstGeom prst="rect">
              <a:avLst/>
            </a:prstGeom>
            <a:solidFill>
              <a:srgbClr val="4B6DFF"/>
            </a:solidFill>
            <a:ln>
              <a:solidFill>
                <a:srgbClr val="4B6D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칠교는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 우리 생활 곳곳에 활용되고 있어요</a:t>
              </a: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.</a:t>
              </a:r>
              <a:endParaRPr lang="ko-KR" altLang="en-US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FBE0B849-1E1F-4A7E-8DA7-5050FE07CF9B}"/>
                </a:ext>
              </a:extLst>
            </p:cNvPr>
            <p:cNvSpPr/>
            <p:nvPr/>
          </p:nvSpPr>
          <p:spPr>
            <a:xfrm>
              <a:off x="5468815" y="6070048"/>
              <a:ext cx="184639" cy="570998"/>
            </a:xfrm>
            <a:prstGeom prst="rect">
              <a:avLst/>
            </a:prstGeom>
            <a:solidFill>
              <a:srgbClr val="274CBA"/>
            </a:solidFill>
            <a:ln>
              <a:solidFill>
                <a:srgbClr val="274CB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60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1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칠교네</a:t>
            </a:r>
            <a:r>
              <a:rPr lang="ko-KR" altLang="en-US" dirty="0"/>
              <a:t> 가족사진 찍는 날</a:t>
            </a:r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이야기칠교</a:t>
            </a:r>
            <a:r>
              <a:rPr lang="ko-KR" altLang="en-US" dirty="0"/>
              <a:t> 첫걸음</a:t>
            </a:r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08</a:t>
            </a:r>
            <a:endParaRPr lang="ko-KR" altLang="en-US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C2377C2-4E68-43AF-8221-FF15A2F6035F}"/>
              </a:ext>
            </a:extLst>
          </p:cNvPr>
          <p:cNvGrpSpPr/>
          <p:nvPr/>
        </p:nvGrpSpPr>
        <p:grpSpPr>
          <a:xfrm>
            <a:off x="228470" y="1639488"/>
            <a:ext cx="3846283" cy="4955171"/>
            <a:chOff x="228470" y="1566918"/>
            <a:chExt cx="3846283" cy="4955171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885385F8-615A-43A0-928F-53200427AC52}"/>
                </a:ext>
              </a:extLst>
            </p:cNvPr>
            <p:cNvSpPr/>
            <p:nvPr/>
          </p:nvSpPr>
          <p:spPr>
            <a:xfrm>
              <a:off x="228470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C560228-DE25-4491-8617-66F681926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3" t="4350" r="12507" b="8709"/>
            <a:stretch/>
          </p:blipFill>
          <p:spPr>
            <a:xfrm>
              <a:off x="370936" y="1594316"/>
              <a:ext cx="3493015" cy="4869124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06EB417-F539-473F-84EB-C1A2406BE19B}"/>
              </a:ext>
            </a:extLst>
          </p:cNvPr>
          <p:cNvGrpSpPr/>
          <p:nvPr/>
        </p:nvGrpSpPr>
        <p:grpSpPr>
          <a:xfrm>
            <a:off x="4176357" y="1639488"/>
            <a:ext cx="3846283" cy="4955171"/>
            <a:chOff x="4176357" y="1566918"/>
            <a:chExt cx="3846283" cy="495517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736FEDE-6BE3-46C9-A893-8544B303F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1" t="3331" r="4949" b="8679"/>
            <a:stretch/>
          </p:blipFill>
          <p:spPr>
            <a:xfrm>
              <a:off x="4213814" y="1583705"/>
              <a:ext cx="3767915" cy="4860750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0B06544-3A3D-4433-B779-D93F66302168}"/>
                </a:ext>
              </a:extLst>
            </p:cNvPr>
            <p:cNvSpPr/>
            <p:nvPr/>
          </p:nvSpPr>
          <p:spPr>
            <a:xfrm>
              <a:off x="4176357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2B66E12-8E30-4437-A42C-7AADBFB79580}"/>
              </a:ext>
            </a:extLst>
          </p:cNvPr>
          <p:cNvGrpSpPr/>
          <p:nvPr/>
        </p:nvGrpSpPr>
        <p:grpSpPr>
          <a:xfrm>
            <a:off x="8117248" y="1639488"/>
            <a:ext cx="3846283" cy="4955171"/>
            <a:chOff x="8117248" y="1566918"/>
            <a:chExt cx="3846283" cy="4955171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7AF3BDFD-503D-4131-8244-A3DC2A6B7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6" t="5359" r="13995" b="18521"/>
            <a:stretch/>
          </p:blipFill>
          <p:spPr>
            <a:xfrm>
              <a:off x="8376246" y="1648692"/>
              <a:ext cx="3554080" cy="4667837"/>
            </a:xfrm>
            <a:prstGeom prst="rect">
              <a:avLst/>
            </a:prstGeom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FB609C38-AAC9-44A0-8C7E-E2D61EF04539}"/>
                </a:ext>
              </a:extLst>
            </p:cNvPr>
            <p:cNvSpPr/>
            <p:nvPr/>
          </p:nvSpPr>
          <p:spPr>
            <a:xfrm>
              <a:off x="8117248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4C6E66E-E84F-4E57-875E-9370C941983D}"/>
              </a:ext>
            </a:extLst>
          </p:cNvPr>
          <p:cNvGrpSpPr/>
          <p:nvPr/>
        </p:nvGrpSpPr>
        <p:grpSpPr>
          <a:xfrm>
            <a:off x="3780764" y="2168808"/>
            <a:ext cx="700798" cy="4419035"/>
            <a:chOff x="3891376" y="1739026"/>
            <a:chExt cx="786455" cy="4959165"/>
          </a:xfrm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원호 26">
              <a:extLst>
                <a:ext uri="{FF2B5EF4-FFF2-40B4-BE49-F238E27FC236}">
                  <a16:creationId xmlns:a16="http://schemas.microsoft.com/office/drawing/2014/main" id="{6AFA1657-6E47-494B-A27C-21DC8E5446DD}"/>
                </a:ext>
              </a:extLst>
            </p:cNvPr>
            <p:cNvSpPr/>
            <p:nvPr/>
          </p:nvSpPr>
          <p:spPr>
            <a:xfrm rot="18900000">
              <a:off x="3891376" y="173902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원호 27">
              <a:extLst>
                <a:ext uri="{FF2B5EF4-FFF2-40B4-BE49-F238E27FC236}">
                  <a16:creationId xmlns:a16="http://schemas.microsoft.com/office/drawing/2014/main" id="{AF5D22B4-8892-478B-AE42-CAAA87CF67E4}"/>
                </a:ext>
              </a:extLst>
            </p:cNvPr>
            <p:cNvSpPr/>
            <p:nvPr/>
          </p:nvSpPr>
          <p:spPr>
            <a:xfrm rot="18900000">
              <a:off x="3891376" y="3825381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호 28">
              <a:extLst>
                <a:ext uri="{FF2B5EF4-FFF2-40B4-BE49-F238E27FC236}">
                  <a16:creationId xmlns:a16="http://schemas.microsoft.com/office/drawing/2014/main" id="{743F60B9-4485-48DB-B371-0CC1748E1AA8}"/>
                </a:ext>
              </a:extLst>
            </p:cNvPr>
            <p:cNvSpPr/>
            <p:nvPr/>
          </p:nvSpPr>
          <p:spPr>
            <a:xfrm rot="18900000">
              <a:off x="3891376" y="591173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AC7328D-AF28-4B41-A764-AB05AF73301E}"/>
              </a:ext>
            </a:extLst>
          </p:cNvPr>
          <p:cNvGrpSpPr/>
          <p:nvPr/>
        </p:nvGrpSpPr>
        <p:grpSpPr>
          <a:xfrm>
            <a:off x="7721858" y="2168808"/>
            <a:ext cx="700798" cy="4419035"/>
            <a:chOff x="3891376" y="1739026"/>
            <a:chExt cx="786455" cy="4959165"/>
          </a:xfrm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원호 36">
              <a:extLst>
                <a:ext uri="{FF2B5EF4-FFF2-40B4-BE49-F238E27FC236}">
                  <a16:creationId xmlns:a16="http://schemas.microsoft.com/office/drawing/2014/main" id="{21E3C425-7BB9-4E69-B33F-E91CB87C99D8}"/>
                </a:ext>
              </a:extLst>
            </p:cNvPr>
            <p:cNvSpPr/>
            <p:nvPr/>
          </p:nvSpPr>
          <p:spPr>
            <a:xfrm rot="18900000">
              <a:off x="3891376" y="173902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원호 37">
              <a:extLst>
                <a:ext uri="{FF2B5EF4-FFF2-40B4-BE49-F238E27FC236}">
                  <a16:creationId xmlns:a16="http://schemas.microsoft.com/office/drawing/2014/main" id="{B5489046-69AD-47FF-91B1-3FE673BFE566}"/>
                </a:ext>
              </a:extLst>
            </p:cNvPr>
            <p:cNvSpPr/>
            <p:nvPr/>
          </p:nvSpPr>
          <p:spPr>
            <a:xfrm rot="18900000">
              <a:off x="3891376" y="3825381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원호 38">
              <a:extLst>
                <a:ext uri="{FF2B5EF4-FFF2-40B4-BE49-F238E27FC236}">
                  <a16:creationId xmlns:a16="http://schemas.microsoft.com/office/drawing/2014/main" id="{84F41A94-0A49-4275-86C6-2D286676A068}"/>
                </a:ext>
              </a:extLst>
            </p:cNvPr>
            <p:cNvSpPr/>
            <p:nvPr/>
          </p:nvSpPr>
          <p:spPr>
            <a:xfrm rot="18900000">
              <a:off x="3891376" y="591173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26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온라인 미디어 1">
            <a:hlinkClick r:id="" action="ppaction://media"/>
            <a:extLst>
              <a:ext uri="{FF2B5EF4-FFF2-40B4-BE49-F238E27FC236}">
                <a16:creationId xmlns:a16="http://schemas.microsoft.com/office/drawing/2014/main" id="{BBD11491-37C9-4342-8341-614FA617BA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9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7C938A2-DE4D-4274-AD53-953AECEDA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75" y="639307"/>
            <a:ext cx="5383649" cy="5579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4BA77C-C015-4094-BE9F-D3F40CFD531E}"/>
              </a:ext>
            </a:extLst>
          </p:cNvPr>
          <p:cNvSpPr txBox="1"/>
          <p:nvPr/>
        </p:nvSpPr>
        <p:spPr>
          <a:xfrm>
            <a:off x="4301227" y="2412055"/>
            <a:ext cx="3898900" cy="2033888"/>
          </a:xfrm>
          <a:prstGeom prst="roundRect">
            <a:avLst>
              <a:gd name="adj" fmla="val 7796"/>
            </a:avLst>
          </a:prstGeom>
          <a:noFill/>
          <a:ln w="38100" cmpd="sng">
            <a:noFill/>
            <a:prstDash val="sysDot"/>
          </a:ln>
          <a:effectLst/>
        </p:spPr>
        <p:txBody>
          <a:bodyPr wrap="square" lIns="360000" tIns="360000" rIns="360000" bIns="360000">
            <a:spAutoFit/>
          </a:bodyPr>
          <a:lstStyle/>
          <a:p>
            <a:pPr algn="ctr"/>
            <a:r>
              <a:rPr lang="ko-KR" altLang="en-US" sz="40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이야기 </a:t>
            </a:r>
            <a:r>
              <a:rPr lang="ko-KR" altLang="en-US" sz="40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칠교의</a:t>
            </a:r>
            <a:endParaRPr lang="en-US" altLang="ko-KR" sz="40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40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실제</a:t>
            </a:r>
          </a:p>
        </p:txBody>
      </p:sp>
    </p:spTree>
    <p:extLst>
      <p:ext uri="{BB962C8B-B14F-4D97-AF65-F5344CB8AC3E}">
        <p14:creationId xmlns:p14="http://schemas.microsoft.com/office/powerpoint/2010/main" val="2286948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이야기 </a:t>
            </a:r>
            <a:r>
              <a:rPr lang="ko-KR" altLang="en-US" dirty="0" err="1"/>
              <a:t>칠교가</a:t>
            </a:r>
            <a:r>
              <a:rPr lang="ko-KR" altLang="en-US" dirty="0"/>
              <a:t> </a:t>
            </a:r>
            <a:r>
              <a:rPr lang="ko-KR" altLang="en-US" dirty="0" err="1"/>
              <a:t>뭐예요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이야기 </a:t>
            </a:r>
            <a:r>
              <a:rPr lang="ko-KR" altLang="en-US" dirty="0" err="1"/>
              <a:t>칠교란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455D160-CA48-4C37-8D06-64C66F9BD6D9}"/>
              </a:ext>
            </a:extLst>
          </p:cNvPr>
          <p:cNvSpPr/>
          <p:nvPr/>
        </p:nvSpPr>
        <p:spPr>
          <a:xfrm>
            <a:off x="2372625" y="1530109"/>
            <a:ext cx="2721797" cy="153101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A05DB74D-3DB3-423A-B3E5-D8D0B510EE83}"/>
              </a:ext>
            </a:extLst>
          </p:cNvPr>
          <p:cNvSpPr/>
          <p:nvPr/>
        </p:nvSpPr>
        <p:spPr>
          <a:xfrm>
            <a:off x="5737021" y="1530109"/>
            <a:ext cx="2721797" cy="15310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75AA84A2-D9B1-4D31-87F1-DE1EDAB94146}"/>
              </a:ext>
            </a:extLst>
          </p:cNvPr>
          <p:cNvSpPr/>
          <p:nvPr/>
        </p:nvSpPr>
        <p:spPr>
          <a:xfrm>
            <a:off x="9101417" y="1530109"/>
            <a:ext cx="2721797" cy="15310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01C67821-962A-489F-9B99-417932B7EE68}"/>
              </a:ext>
            </a:extLst>
          </p:cNvPr>
          <p:cNvSpPr/>
          <p:nvPr/>
        </p:nvSpPr>
        <p:spPr>
          <a:xfrm>
            <a:off x="2372625" y="3300070"/>
            <a:ext cx="2721797" cy="15310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91293BA9-A888-413F-8AEC-5CAE03CE9FCE}"/>
              </a:ext>
            </a:extLst>
          </p:cNvPr>
          <p:cNvSpPr/>
          <p:nvPr/>
        </p:nvSpPr>
        <p:spPr>
          <a:xfrm>
            <a:off x="5745921" y="3300070"/>
            <a:ext cx="2721797" cy="15310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D3B90457-392D-4BE4-8BEB-DB83DE4AA7A9}"/>
              </a:ext>
            </a:extLst>
          </p:cNvPr>
          <p:cNvSpPr/>
          <p:nvPr/>
        </p:nvSpPr>
        <p:spPr>
          <a:xfrm>
            <a:off x="9101417" y="3300070"/>
            <a:ext cx="2721797" cy="153101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A8D526D-2018-4093-8B17-84B69B094F6F}"/>
              </a:ext>
            </a:extLst>
          </p:cNvPr>
          <p:cNvSpPr/>
          <p:nvPr/>
        </p:nvSpPr>
        <p:spPr>
          <a:xfrm>
            <a:off x="2372625" y="5070029"/>
            <a:ext cx="2721797" cy="153101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32A2C97-983C-49FD-8291-4385533A03A6}"/>
              </a:ext>
            </a:extLst>
          </p:cNvPr>
          <p:cNvSpPr/>
          <p:nvPr/>
        </p:nvSpPr>
        <p:spPr>
          <a:xfrm>
            <a:off x="5745921" y="5070029"/>
            <a:ext cx="2721797" cy="153101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B9CF831-36D3-449F-90A3-678A603C569F}"/>
              </a:ext>
            </a:extLst>
          </p:cNvPr>
          <p:cNvSpPr/>
          <p:nvPr/>
        </p:nvSpPr>
        <p:spPr>
          <a:xfrm>
            <a:off x="9101417" y="5070029"/>
            <a:ext cx="2721797" cy="1531011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4C87C443-8C55-4E51-B6AC-07DF9316B1F8}"/>
              </a:ext>
            </a:extLst>
          </p:cNvPr>
          <p:cNvSpPr/>
          <p:nvPr/>
        </p:nvSpPr>
        <p:spPr>
          <a:xfrm>
            <a:off x="394407" y="1530108"/>
            <a:ext cx="1578422" cy="1531011"/>
          </a:xfrm>
          <a:prstGeom prst="ellipse">
            <a:avLst/>
          </a:prstGeom>
          <a:solidFill>
            <a:schemeClr val="bg1"/>
          </a:solidFill>
          <a:ln w="2540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ko-KR" altLang="en-US" b="1" spc="-150" dirty="0" err="1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칠교</a:t>
            </a:r>
            <a:endParaRPr lang="ko-KR" altLang="en-US" b="1" spc="-15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13D32508-4B97-4F32-9849-87C2D9A95E00}"/>
              </a:ext>
            </a:extLst>
          </p:cNvPr>
          <p:cNvSpPr/>
          <p:nvPr/>
        </p:nvSpPr>
        <p:spPr>
          <a:xfrm>
            <a:off x="394407" y="3300069"/>
            <a:ext cx="1578422" cy="1531011"/>
          </a:xfrm>
          <a:prstGeom prst="ellipse">
            <a:avLst/>
          </a:prstGeom>
          <a:solidFill>
            <a:schemeClr val="bg1"/>
          </a:solidFill>
          <a:ln w="2540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ko-KR" altLang="en-US" b="1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이야기 </a:t>
            </a:r>
            <a:r>
              <a:rPr lang="ko-KR" altLang="en-US" b="1" spc="-150" dirty="0" err="1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칠교</a:t>
            </a:r>
            <a:endParaRPr lang="ko-KR" altLang="en-US" b="1" spc="-15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2E09029A-776E-4971-81FE-C7B7BAE0898C}"/>
              </a:ext>
            </a:extLst>
          </p:cNvPr>
          <p:cNvSpPr/>
          <p:nvPr/>
        </p:nvSpPr>
        <p:spPr>
          <a:xfrm>
            <a:off x="394407" y="5070029"/>
            <a:ext cx="1578422" cy="1531011"/>
          </a:xfrm>
          <a:prstGeom prst="ellipse">
            <a:avLst/>
          </a:prstGeom>
          <a:solidFill>
            <a:schemeClr val="bg1"/>
          </a:solidFill>
          <a:ln w="2540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ko-KR" altLang="en-US" b="1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클레이</a:t>
            </a:r>
            <a:endParaRPr lang="en-US" altLang="ko-KR" b="1" spc="-15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ko-KR" altLang="en-US" b="1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이야기 </a:t>
            </a:r>
            <a:r>
              <a:rPr lang="ko-KR" altLang="en-US" b="1" spc="-150" dirty="0" err="1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칠교</a:t>
            </a:r>
            <a:endParaRPr lang="ko-KR" altLang="en-US" b="1" spc="-15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F163E42-FACC-445C-B73D-741B7F551A61}"/>
              </a:ext>
            </a:extLst>
          </p:cNvPr>
          <p:cNvSpPr/>
          <p:nvPr/>
        </p:nvSpPr>
        <p:spPr>
          <a:xfrm>
            <a:off x="394407" y="1530109"/>
            <a:ext cx="1578422" cy="1531011"/>
          </a:xfrm>
          <a:prstGeom prst="ellipse">
            <a:avLst/>
          </a:prstGeom>
          <a:solidFill>
            <a:srgbClr val="FFC000"/>
          </a:solidFill>
          <a:ln w="3810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ko-KR" altLang="en-US" sz="13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다각형 조각으로 모양을 만드는 퍼즐 놀이</a:t>
            </a:r>
            <a:endParaRPr lang="en-US" altLang="ko-KR" sz="1300" spc="-15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ko-KR" sz="130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transformation puzzle</a:t>
            </a:r>
            <a:endParaRPr lang="ko-KR" altLang="en-US" sz="130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060A3115-D2DE-448F-A011-74DC7AA0BC1D}"/>
              </a:ext>
            </a:extLst>
          </p:cNvPr>
          <p:cNvSpPr/>
          <p:nvPr/>
        </p:nvSpPr>
        <p:spPr>
          <a:xfrm>
            <a:off x="394407" y="3300068"/>
            <a:ext cx="1578422" cy="1531011"/>
          </a:xfrm>
          <a:prstGeom prst="ellipse">
            <a:avLst/>
          </a:prstGeom>
          <a:solidFill>
            <a:srgbClr val="FFC000"/>
          </a:solidFill>
          <a:ln w="3810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ko-KR" altLang="en-US" sz="1300" spc="-150" dirty="0" err="1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칠교</a:t>
            </a:r>
            <a:r>
              <a:rPr lang="ko-KR" altLang="en-US" sz="13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  모양에 이야기를 붙인</a:t>
            </a:r>
            <a:endParaRPr lang="en-US" altLang="ko-KR" sz="1300" spc="-15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ko-KR" altLang="en-US" sz="1300" dirty="0" err="1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칠교</a:t>
            </a:r>
            <a:r>
              <a:rPr lang="ko-KR" altLang="en-US" sz="130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 놀이</a:t>
            </a: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01CEB0DB-D374-4F6E-831D-E904F4007636}"/>
              </a:ext>
            </a:extLst>
          </p:cNvPr>
          <p:cNvSpPr/>
          <p:nvPr/>
        </p:nvSpPr>
        <p:spPr>
          <a:xfrm>
            <a:off x="394407" y="5070028"/>
            <a:ext cx="1578422" cy="1531011"/>
          </a:xfrm>
          <a:prstGeom prst="ellipse">
            <a:avLst/>
          </a:prstGeom>
          <a:solidFill>
            <a:srgbClr val="FFC000"/>
          </a:solidFill>
          <a:ln w="38100" cmpd="sng">
            <a:solidFill>
              <a:srgbClr val="FFC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ko-KR" altLang="en-US" sz="13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이야기 </a:t>
            </a:r>
            <a:r>
              <a:rPr lang="ko-KR" altLang="en-US" sz="1300" spc="-150" dirty="0" err="1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칠교를</a:t>
            </a:r>
            <a:endParaRPr lang="en-US" altLang="ko-KR" sz="1300" spc="-15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ko-KR" altLang="en-US" sz="130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클레이로 표현한</a:t>
            </a:r>
            <a:endParaRPr lang="en-US" altLang="ko-KR" sz="130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ko-KR" altLang="en-US" sz="1300" dirty="0" err="1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칠교놀이</a:t>
            </a:r>
            <a:endParaRPr lang="ko-KR" altLang="en-US" sz="1300" dirty="0">
              <a:ln>
                <a:solidFill>
                  <a:srgbClr val="FFC00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D44103E-B04A-440F-9B08-1EADD44B7086}"/>
              </a:ext>
            </a:extLst>
          </p:cNvPr>
          <p:cNvCxnSpPr>
            <a:stCxn id="6" idx="1"/>
            <a:endCxn id="20" idx="6"/>
          </p:cNvCxnSpPr>
          <p:nvPr/>
        </p:nvCxnSpPr>
        <p:spPr>
          <a:xfrm flipH="1">
            <a:off x="1972829" y="2295615"/>
            <a:ext cx="399796" cy="0"/>
          </a:xfrm>
          <a:prstGeom prst="line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78024986-919F-44A1-826D-1138DAAD1184}"/>
              </a:ext>
            </a:extLst>
          </p:cNvPr>
          <p:cNvCxnSpPr>
            <a:cxnSpLocks/>
            <a:stCxn id="27" idx="1"/>
            <a:endCxn id="6" idx="3"/>
          </p:cNvCxnSpPr>
          <p:nvPr/>
        </p:nvCxnSpPr>
        <p:spPr>
          <a:xfrm flipH="1">
            <a:off x="5094422" y="2295615"/>
            <a:ext cx="642599" cy="0"/>
          </a:xfrm>
          <a:prstGeom prst="line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30365D97-90D7-40AE-899B-F4643D51E005}"/>
              </a:ext>
            </a:extLst>
          </p:cNvPr>
          <p:cNvCxnSpPr>
            <a:cxnSpLocks/>
            <a:stCxn id="36" idx="1"/>
            <a:endCxn id="27" idx="3"/>
          </p:cNvCxnSpPr>
          <p:nvPr/>
        </p:nvCxnSpPr>
        <p:spPr>
          <a:xfrm flipH="1">
            <a:off x="8458818" y="2295615"/>
            <a:ext cx="642599" cy="0"/>
          </a:xfrm>
          <a:prstGeom prst="line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80466506-3A89-46CC-9C1F-77891877FFE5}"/>
              </a:ext>
            </a:extLst>
          </p:cNvPr>
          <p:cNvCxnSpPr/>
          <p:nvPr/>
        </p:nvCxnSpPr>
        <p:spPr>
          <a:xfrm flipH="1">
            <a:off x="1970666" y="4065573"/>
            <a:ext cx="399796" cy="0"/>
          </a:xfrm>
          <a:prstGeom prst="line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87571A1B-ABED-42F9-BD13-9238FEBB6609}"/>
              </a:ext>
            </a:extLst>
          </p:cNvPr>
          <p:cNvCxnSpPr>
            <a:cxnSpLocks/>
          </p:cNvCxnSpPr>
          <p:nvPr/>
        </p:nvCxnSpPr>
        <p:spPr>
          <a:xfrm flipH="1">
            <a:off x="5092259" y="4065573"/>
            <a:ext cx="642599" cy="0"/>
          </a:xfrm>
          <a:prstGeom prst="line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35894CBD-F107-4BE3-A419-5682FA4CBC24}"/>
              </a:ext>
            </a:extLst>
          </p:cNvPr>
          <p:cNvCxnSpPr>
            <a:cxnSpLocks/>
          </p:cNvCxnSpPr>
          <p:nvPr/>
        </p:nvCxnSpPr>
        <p:spPr>
          <a:xfrm flipH="1">
            <a:off x="8456655" y="4065573"/>
            <a:ext cx="642599" cy="0"/>
          </a:xfrm>
          <a:prstGeom prst="line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A97BF08E-A37D-49E6-AC14-FB1B8EF2FC4E}"/>
              </a:ext>
            </a:extLst>
          </p:cNvPr>
          <p:cNvCxnSpPr/>
          <p:nvPr/>
        </p:nvCxnSpPr>
        <p:spPr>
          <a:xfrm flipH="1">
            <a:off x="1970665" y="5835533"/>
            <a:ext cx="399796" cy="0"/>
          </a:xfrm>
          <a:prstGeom prst="line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65214D34-C397-4446-A7BC-E737CEF964F7}"/>
              </a:ext>
            </a:extLst>
          </p:cNvPr>
          <p:cNvCxnSpPr>
            <a:cxnSpLocks/>
          </p:cNvCxnSpPr>
          <p:nvPr/>
        </p:nvCxnSpPr>
        <p:spPr>
          <a:xfrm flipH="1">
            <a:off x="5092258" y="5835533"/>
            <a:ext cx="642599" cy="0"/>
          </a:xfrm>
          <a:prstGeom prst="line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834EDA8E-75E7-4588-A0D8-156C04D72705}"/>
              </a:ext>
            </a:extLst>
          </p:cNvPr>
          <p:cNvCxnSpPr>
            <a:cxnSpLocks/>
          </p:cNvCxnSpPr>
          <p:nvPr/>
        </p:nvCxnSpPr>
        <p:spPr>
          <a:xfrm flipH="1">
            <a:off x="8456654" y="5835533"/>
            <a:ext cx="642599" cy="0"/>
          </a:xfrm>
          <a:prstGeom prst="line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37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36" grpId="0" animBg="1"/>
      <p:bldP spid="100" grpId="0" animBg="1"/>
      <p:bldP spid="101" grpId="0" animBg="1"/>
      <p:bldP spid="103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집을 짓자 뚝딱뚝딱</a:t>
            </a:r>
            <a:r>
              <a:rPr lang="en-US" altLang="ko-KR" dirty="0"/>
              <a:t>! </a:t>
            </a:r>
            <a:r>
              <a:rPr lang="ko-KR" altLang="en-US" sz="1800" dirty="0" err="1"/>
              <a:t>수수께기</a:t>
            </a:r>
            <a:endParaRPr lang="ko-KR" altLang="en-US" sz="1800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수수께끼 </a:t>
            </a:r>
            <a:r>
              <a:rPr lang="ko-KR" altLang="en-US" dirty="0" err="1"/>
              <a:t>칠교</a:t>
            </a:r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C2377C2-4E68-43AF-8221-FF15A2F6035F}"/>
              </a:ext>
            </a:extLst>
          </p:cNvPr>
          <p:cNvGrpSpPr/>
          <p:nvPr/>
        </p:nvGrpSpPr>
        <p:grpSpPr>
          <a:xfrm>
            <a:off x="228470" y="1639488"/>
            <a:ext cx="3846283" cy="4955171"/>
            <a:chOff x="228470" y="1566918"/>
            <a:chExt cx="3846283" cy="4955171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885385F8-615A-43A0-928F-53200427AC52}"/>
                </a:ext>
              </a:extLst>
            </p:cNvPr>
            <p:cNvSpPr/>
            <p:nvPr/>
          </p:nvSpPr>
          <p:spPr>
            <a:xfrm>
              <a:off x="228470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C560228-DE25-4491-8617-66F681926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470" y="1571560"/>
              <a:ext cx="3846283" cy="4945885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06EB417-F539-473F-84EB-C1A2406BE19B}"/>
              </a:ext>
            </a:extLst>
          </p:cNvPr>
          <p:cNvGrpSpPr/>
          <p:nvPr/>
        </p:nvGrpSpPr>
        <p:grpSpPr>
          <a:xfrm>
            <a:off x="4176357" y="1639488"/>
            <a:ext cx="3846283" cy="4955171"/>
            <a:chOff x="4176357" y="1566918"/>
            <a:chExt cx="3846283" cy="495517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736FEDE-6BE3-46C9-A893-8544B303F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" t="3331" r="7321" b="7678"/>
            <a:stretch/>
          </p:blipFill>
          <p:spPr>
            <a:xfrm>
              <a:off x="4433281" y="1755875"/>
              <a:ext cx="3372812" cy="4577252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0B06544-3A3D-4433-B779-D93F66302168}"/>
                </a:ext>
              </a:extLst>
            </p:cNvPr>
            <p:cNvSpPr/>
            <p:nvPr/>
          </p:nvSpPr>
          <p:spPr>
            <a:xfrm>
              <a:off x="4176357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2B66E12-8E30-4437-A42C-7AADBFB79580}"/>
              </a:ext>
            </a:extLst>
          </p:cNvPr>
          <p:cNvGrpSpPr/>
          <p:nvPr/>
        </p:nvGrpSpPr>
        <p:grpSpPr>
          <a:xfrm>
            <a:off x="8117248" y="1639488"/>
            <a:ext cx="3846283" cy="4955171"/>
            <a:chOff x="8117248" y="1566918"/>
            <a:chExt cx="3846283" cy="4955171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7AF3BDFD-503D-4131-8244-A3DC2A6B7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6" t="5359" r="8950" b="7117"/>
            <a:stretch/>
          </p:blipFill>
          <p:spPr>
            <a:xfrm>
              <a:off x="8475776" y="1795422"/>
              <a:ext cx="3359666" cy="4498159"/>
            </a:xfrm>
            <a:prstGeom prst="rect">
              <a:avLst/>
            </a:prstGeom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FB609C38-AAC9-44A0-8C7E-E2D61EF04539}"/>
                </a:ext>
              </a:extLst>
            </p:cNvPr>
            <p:cNvSpPr/>
            <p:nvPr/>
          </p:nvSpPr>
          <p:spPr>
            <a:xfrm>
              <a:off x="8117248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4C6E66E-E84F-4E57-875E-9370C941983D}"/>
              </a:ext>
            </a:extLst>
          </p:cNvPr>
          <p:cNvGrpSpPr/>
          <p:nvPr/>
        </p:nvGrpSpPr>
        <p:grpSpPr>
          <a:xfrm>
            <a:off x="3776919" y="2168808"/>
            <a:ext cx="700798" cy="4419035"/>
            <a:chOff x="3891376" y="1739026"/>
            <a:chExt cx="786455" cy="4959165"/>
          </a:xfrm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원호 26">
              <a:extLst>
                <a:ext uri="{FF2B5EF4-FFF2-40B4-BE49-F238E27FC236}">
                  <a16:creationId xmlns:a16="http://schemas.microsoft.com/office/drawing/2014/main" id="{6AFA1657-6E47-494B-A27C-21DC8E5446DD}"/>
                </a:ext>
              </a:extLst>
            </p:cNvPr>
            <p:cNvSpPr/>
            <p:nvPr/>
          </p:nvSpPr>
          <p:spPr>
            <a:xfrm rot="18900000">
              <a:off x="3891376" y="173902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원호 27">
              <a:extLst>
                <a:ext uri="{FF2B5EF4-FFF2-40B4-BE49-F238E27FC236}">
                  <a16:creationId xmlns:a16="http://schemas.microsoft.com/office/drawing/2014/main" id="{AF5D22B4-8892-478B-AE42-CAAA87CF67E4}"/>
                </a:ext>
              </a:extLst>
            </p:cNvPr>
            <p:cNvSpPr/>
            <p:nvPr/>
          </p:nvSpPr>
          <p:spPr>
            <a:xfrm rot="18900000">
              <a:off x="3891376" y="3825381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호 28">
              <a:extLst>
                <a:ext uri="{FF2B5EF4-FFF2-40B4-BE49-F238E27FC236}">
                  <a16:creationId xmlns:a16="http://schemas.microsoft.com/office/drawing/2014/main" id="{743F60B9-4485-48DB-B371-0CC1748E1AA8}"/>
                </a:ext>
              </a:extLst>
            </p:cNvPr>
            <p:cNvSpPr/>
            <p:nvPr/>
          </p:nvSpPr>
          <p:spPr>
            <a:xfrm rot="18900000">
              <a:off x="3891376" y="591173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AC7328D-AF28-4B41-A764-AB05AF73301E}"/>
              </a:ext>
            </a:extLst>
          </p:cNvPr>
          <p:cNvGrpSpPr/>
          <p:nvPr/>
        </p:nvGrpSpPr>
        <p:grpSpPr>
          <a:xfrm>
            <a:off x="7722627" y="2168808"/>
            <a:ext cx="700798" cy="4419035"/>
            <a:chOff x="3891376" y="1739026"/>
            <a:chExt cx="786455" cy="4959165"/>
          </a:xfrm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원호 36">
              <a:extLst>
                <a:ext uri="{FF2B5EF4-FFF2-40B4-BE49-F238E27FC236}">
                  <a16:creationId xmlns:a16="http://schemas.microsoft.com/office/drawing/2014/main" id="{21E3C425-7BB9-4E69-B33F-E91CB87C99D8}"/>
                </a:ext>
              </a:extLst>
            </p:cNvPr>
            <p:cNvSpPr/>
            <p:nvPr/>
          </p:nvSpPr>
          <p:spPr>
            <a:xfrm rot="18900000">
              <a:off x="3891376" y="173902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원호 37">
              <a:extLst>
                <a:ext uri="{FF2B5EF4-FFF2-40B4-BE49-F238E27FC236}">
                  <a16:creationId xmlns:a16="http://schemas.microsoft.com/office/drawing/2014/main" id="{B5489046-69AD-47FF-91B1-3FE673BFE566}"/>
                </a:ext>
              </a:extLst>
            </p:cNvPr>
            <p:cNvSpPr/>
            <p:nvPr/>
          </p:nvSpPr>
          <p:spPr>
            <a:xfrm rot="18900000">
              <a:off x="3891376" y="3825381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원호 38">
              <a:extLst>
                <a:ext uri="{FF2B5EF4-FFF2-40B4-BE49-F238E27FC236}">
                  <a16:creationId xmlns:a16="http://schemas.microsoft.com/office/drawing/2014/main" id="{84F41A94-0A49-4275-86C6-2D286676A068}"/>
                </a:ext>
              </a:extLst>
            </p:cNvPr>
            <p:cNvSpPr/>
            <p:nvPr/>
          </p:nvSpPr>
          <p:spPr>
            <a:xfrm rot="18900000">
              <a:off x="3891376" y="591173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42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온라인 미디어 2">
            <a:hlinkClick r:id="" action="ppaction://media"/>
            <a:extLst>
              <a:ext uri="{FF2B5EF4-FFF2-40B4-BE49-F238E27FC236}">
                <a16:creationId xmlns:a16="http://schemas.microsoft.com/office/drawing/2014/main" id="{2C231A9A-AE45-4D13-924F-67C40BDBF8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바윗돌 깨트려</a:t>
            </a:r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노래 </a:t>
            </a:r>
            <a:r>
              <a:rPr lang="ko-KR" altLang="en-US" dirty="0" err="1"/>
              <a:t>칠교</a:t>
            </a:r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C2377C2-4E68-43AF-8221-FF15A2F6035F}"/>
              </a:ext>
            </a:extLst>
          </p:cNvPr>
          <p:cNvGrpSpPr/>
          <p:nvPr/>
        </p:nvGrpSpPr>
        <p:grpSpPr>
          <a:xfrm>
            <a:off x="228470" y="1639488"/>
            <a:ext cx="3846283" cy="4955171"/>
            <a:chOff x="228470" y="1566918"/>
            <a:chExt cx="3846283" cy="4955171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885385F8-615A-43A0-928F-53200427AC52}"/>
                </a:ext>
              </a:extLst>
            </p:cNvPr>
            <p:cNvSpPr/>
            <p:nvPr/>
          </p:nvSpPr>
          <p:spPr>
            <a:xfrm>
              <a:off x="228470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C560228-DE25-4491-8617-66F681926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70" y="1571560"/>
              <a:ext cx="3846283" cy="4945886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06EB417-F539-473F-84EB-C1A2406BE19B}"/>
              </a:ext>
            </a:extLst>
          </p:cNvPr>
          <p:cNvGrpSpPr/>
          <p:nvPr/>
        </p:nvGrpSpPr>
        <p:grpSpPr>
          <a:xfrm>
            <a:off x="4176357" y="1639488"/>
            <a:ext cx="3846283" cy="4955171"/>
            <a:chOff x="4176357" y="1566918"/>
            <a:chExt cx="3846283" cy="495517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736FEDE-6BE3-46C9-A893-8544B303F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5" t="1285" b="8896"/>
            <a:stretch/>
          </p:blipFill>
          <p:spPr>
            <a:xfrm>
              <a:off x="4354361" y="1625566"/>
              <a:ext cx="3668279" cy="4837874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0B06544-3A3D-4433-B779-D93F66302168}"/>
                </a:ext>
              </a:extLst>
            </p:cNvPr>
            <p:cNvSpPr/>
            <p:nvPr/>
          </p:nvSpPr>
          <p:spPr>
            <a:xfrm>
              <a:off x="4176357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2B66E12-8E30-4437-A42C-7AADBFB79580}"/>
              </a:ext>
            </a:extLst>
          </p:cNvPr>
          <p:cNvGrpSpPr/>
          <p:nvPr/>
        </p:nvGrpSpPr>
        <p:grpSpPr>
          <a:xfrm>
            <a:off x="8117248" y="1639488"/>
            <a:ext cx="3846283" cy="4955171"/>
            <a:chOff x="8117248" y="1566918"/>
            <a:chExt cx="3846283" cy="4955171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7AF3BDFD-503D-4131-8244-A3DC2A6B7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" t="3331" r="1281" b="9791"/>
            <a:stretch/>
          </p:blipFill>
          <p:spPr>
            <a:xfrm>
              <a:off x="8130574" y="1786714"/>
              <a:ext cx="3832957" cy="4391730"/>
            </a:xfrm>
            <a:prstGeom prst="rect">
              <a:avLst/>
            </a:prstGeom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FB609C38-AAC9-44A0-8C7E-E2D61EF04539}"/>
                </a:ext>
              </a:extLst>
            </p:cNvPr>
            <p:cNvSpPr/>
            <p:nvPr/>
          </p:nvSpPr>
          <p:spPr>
            <a:xfrm>
              <a:off x="8117248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4C6E66E-E84F-4E57-875E-9370C941983D}"/>
              </a:ext>
            </a:extLst>
          </p:cNvPr>
          <p:cNvGrpSpPr/>
          <p:nvPr/>
        </p:nvGrpSpPr>
        <p:grpSpPr>
          <a:xfrm>
            <a:off x="3776919" y="2168808"/>
            <a:ext cx="700798" cy="4419035"/>
            <a:chOff x="3891376" y="1739026"/>
            <a:chExt cx="786455" cy="4959165"/>
          </a:xfrm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원호 26">
              <a:extLst>
                <a:ext uri="{FF2B5EF4-FFF2-40B4-BE49-F238E27FC236}">
                  <a16:creationId xmlns:a16="http://schemas.microsoft.com/office/drawing/2014/main" id="{6AFA1657-6E47-494B-A27C-21DC8E5446DD}"/>
                </a:ext>
              </a:extLst>
            </p:cNvPr>
            <p:cNvSpPr/>
            <p:nvPr/>
          </p:nvSpPr>
          <p:spPr>
            <a:xfrm rot="18900000">
              <a:off x="3891376" y="173902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원호 27">
              <a:extLst>
                <a:ext uri="{FF2B5EF4-FFF2-40B4-BE49-F238E27FC236}">
                  <a16:creationId xmlns:a16="http://schemas.microsoft.com/office/drawing/2014/main" id="{AF5D22B4-8892-478B-AE42-CAAA87CF67E4}"/>
                </a:ext>
              </a:extLst>
            </p:cNvPr>
            <p:cNvSpPr/>
            <p:nvPr/>
          </p:nvSpPr>
          <p:spPr>
            <a:xfrm rot="18900000">
              <a:off x="3891376" y="3825381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호 28">
              <a:extLst>
                <a:ext uri="{FF2B5EF4-FFF2-40B4-BE49-F238E27FC236}">
                  <a16:creationId xmlns:a16="http://schemas.microsoft.com/office/drawing/2014/main" id="{743F60B9-4485-48DB-B371-0CC1748E1AA8}"/>
                </a:ext>
              </a:extLst>
            </p:cNvPr>
            <p:cNvSpPr/>
            <p:nvPr/>
          </p:nvSpPr>
          <p:spPr>
            <a:xfrm rot="18900000">
              <a:off x="3891376" y="591173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AC7328D-AF28-4B41-A764-AB05AF73301E}"/>
              </a:ext>
            </a:extLst>
          </p:cNvPr>
          <p:cNvGrpSpPr/>
          <p:nvPr/>
        </p:nvGrpSpPr>
        <p:grpSpPr>
          <a:xfrm>
            <a:off x="7722627" y="2168808"/>
            <a:ext cx="700798" cy="4419035"/>
            <a:chOff x="3891376" y="1739026"/>
            <a:chExt cx="786455" cy="4959165"/>
          </a:xfrm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원호 36">
              <a:extLst>
                <a:ext uri="{FF2B5EF4-FFF2-40B4-BE49-F238E27FC236}">
                  <a16:creationId xmlns:a16="http://schemas.microsoft.com/office/drawing/2014/main" id="{21E3C425-7BB9-4E69-B33F-E91CB87C99D8}"/>
                </a:ext>
              </a:extLst>
            </p:cNvPr>
            <p:cNvSpPr/>
            <p:nvPr/>
          </p:nvSpPr>
          <p:spPr>
            <a:xfrm rot="18900000">
              <a:off x="3891376" y="173902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원호 37">
              <a:extLst>
                <a:ext uri="{FF2B5EF4-FFF2-40B4-BE49-F238E27FC236}">
                  <a16:creationId xmlns:a16="http://schemas.microsoft.com/office/drawing/2014/main" id="{B5489046-69AD-47FF-91B1-3FE673BFE566}"/>
                </a:ext>
              </a:extLst>
            </p:cNvPr>
            <p:cNvSpPr/>
            <p:nvPr/>
          </p:nvSpPr>
          <p:spPr>
            <a:xfrm rot="18900000">
              <a:off x="3891376" y="3825381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원호 38">
              <a:extLst>
                <a:ext uri="{FF2B5EF4-FFF2-40B4-BE49-F238E27FC236}">
                  <a16:creationId xmlns:a16="http://schemas.microsoft.com/office/drawing/2014/main" id="{84F41A94-0A49-4275-86C6-2D286676A068}"/>
                </a:ext>
              </a:extLst>
            </p:cNvPr>
            <p:cNvSpPr/>
            <p:nvPr/>
          </p:nvSpPr>
          <p:spPr>
            <a:xfrm rot="18900000">
              <a:off x="3891376" y="591173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986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7C938A2-DE4D-4274-AD53-953AECEDA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75" y="639307"/>
            <a:ext cx="5383649" cy="5579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4BA77C-C015-4094-BE9F-D3F40CFD531E}"/>
              </a:ext>
            </a:extLst>
          </p:cNvPr>
          <p:cNvSpPr txBox="1"/>
          <p:nvPr/>
        </p:nvSpPr>
        <p:spPr>
          <a:xfrm>
            <a:off x="4292601" y="2412056"/>
            <a:ext cx="3898900" cy="2033888"/>
          </a:xfrm>
          <a:prstGeom prst="roundRect">
            <a:avLst>
              <a:gd name="adj" fmla="val 7796"/>
            </a:avLst>
          </a:prstGeom>
          <a:noFill/>
          <a:ln w="38100" cmpd="sng">
            <a:noFill/>
            <a:prstDash val="sysDot"/>
          </a:ln>
          <a:effectLst/>
        </p:spPr>
        <p:txBody>
          <a:bodyPr wrap="square" lIns="360000" tIns="360000" rIns="360000" bIns="360000">
            <a:spAutoFit/>
          </a:bodyPr>
          <a:lstStyle/>
          <a:p>
            <a:pPr algn="ctr"/>
            <a:r>
              <a:rPr lang="ko-KR" altLang="en-US" sz="40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이야기 </a:t>
            </a:r>
            <a:r>
              <a:rPr lang="ko-KR" altLang="en-US" sz="40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칠교</a:t>
            </a:r>
            <a:r>
              <a:rPr lang="ko-KR" altLang="en-US" sz="40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첫걸음</a:t>
            </a:r>
          </a:p>
        </p:txBody>
      </p:sp>
    </p:spTree>
    <p:extLst>
      <p:ext uri="{BB962C8B-B14F-4D97-AF65-F5344CB8AC3E}">
        <p14:creationId xmlns:p14="http://schemas.microsoft.com/office/powerpoint/2010/main" val="1221724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온라인 미디어 2">
            <a:hlinkClick r:id="" action="ppaction://media"/>
            <a:extLst>
              <a:ext uri="{FF2B5EF4-FFF2-40B4-BE49-F238E27FC236}">
                <a16:creationId xmlns:a16="http://schemas.microsoft.com/office/drawing/2014/main" id="{01E9DD4A-F873-4213-A25D-1FE7AF1037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8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할미꽃 이야기 </a:t>
            </a:r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이야기 </a:t>
            </a:r>
            <a:r>
              <a:rPr lang="ko-KR" altLang="en-US" dirty="0" err="1"/>
              <a:t>칠교</a:t>
            </a:r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C2377C2-4E68-43AF-8221-FF15A2F6035F}"/>
              </a:ext>
            </a:extLst>
          </p:cNvPr>
          <p:cNvGrpSpPr/>
          <p:nvPr/>
        </p:nvGrpSpPr>
        <p:grpSpPr>
          <a:xfrm>
            <a:off x="2120321" y="1639488"/>
            <a:ext cx="3846283" cy="4955171"/>
            <a:chOff x="228470" y="1566918"/>
            <a:chExt cx="3846283" cy="4955171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885385F8-615A-43A0-928F-53200427AC52}"/>
                </a:ext>
              </a:extLst>
            </p:cNvPr>
            <p:cNvSpPr/>
            <p:nvPr/>
          </p:nvSpPr>
          <p:spPr>
            <a:xfrm>
              <a:off x="228470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C560228-DE25-4491-8617-66F681926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470" y="1571560"/>
              <a:ext cx="3846282" cy="4945885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06EB417-F539-473F-84EB-C1A2406BE19B}"/>
              </a:ext>
            </a:extLst>
          </p:cNvPr>
          <p:cNvGrpSpPr/>
          <p:nvPr/>
        </p:nvGrpSpPr>
        <p:grpSpPr>
          <a:xfrm>
            <a:off x="6068208" y="1639488"/>
            <a:ext cx="3846283" cy="4955171"/>
            <a:chOff x="4176357" y="1566918"/>
            <a:chExt cx="3846283" cy="495517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736FEDE-6BE3-46C9-A893-8544B303F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3" t="3480" r="8965" b="8035"/>
            <a:stretch/>
          </p:blipFill>
          <p:spPr>
            <a:xfrm>
              <a:off x="4498494" y="1708259"/>
              <a:ext cx="3261181" cy="4740741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0B06544-3A3D-4433-B779-D93F66302168}"/>
                </a:ext>
              </a:extLst>
            </p:cNvPr>
            <p:cNvSpPr/>
            <p:nvPr/>
          </p:nvSpPr>
          <p:spPr>
            <a:xfrm>
              <a:off x="4176357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4C6E66E-E84F-4E57-875E-9370C941983D}"/>
              </a:ext>
            </a:extLst>
          </p:cNvPr>
          <p:cNvGrpSpPr/>
          <p:nvPr/>
        </p:nvGrpSpPr>
        <p:grpSpPr>
          <a:xfrm>
            <a:off x="5674630" y="2168808"/>
            <a:ext cx="700798" cy="4419035"/>
            <a:chOff x="3891376" y="1739026"/>
            <a:chExt cx="786455" cy="4959165"/>
          </a:xfrm>
          <a:effectLst>
            <a:outerShdw blurRad="38100" dist="25400" dir="75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원호 26">
              <a:extLst>
                <a:ext uri="{FF2B5EF4-FFF2-40B4-BE49-F238E27FC236}">
                  <a16:creationId xmlns:a16="http://schemas.microsoft.com/office/drawing/2014/main" id="{6AFA1657-6E47-494B-A27C-21DC8E5446DD}"/>
                </a:ext>
              </a:extLst>
            </p:cNvPr>
            <p:cNvSpPr/>
            <p:nvPr/>
          </p:nvSpPr>
          <p:spPr>
            <a:xfrm rot="18900000">
              <a:off x="3891376" y="173902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원호 27">
              <a:extLst>
                <a:ext uri="{FF2B5EF4-FFF2-40B4-BE49-F238E27FC236}">
                  <a16:creationId xmlns:a16="http://schemas.microsoft.com/office/drawing/2014/main" id="{AF5D22B4-8892-478B-AE42-CAAA87CF67E4}"/>
                </a:ext>
              </a:extLst>
            </p:cNvPr>
            <p:cNvSpPr/>
            <p:nvPr/>
          </p:nvSpPr>
          <p:spPr>
            <a:xfrm rot="18900000">
              <a:off x="3891376" y="3825381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호 28">
              <a:extLst>
                <a:ext uri="{FF2B5EF4-FFF2-40B4-BE49-F238E27FC236}">
                  <a16:creationId xmlns:a16="http://schemas.microsoft.com/office/drawing/2014/main" id="{743F60B9-4485-48DB-B371-0CC1748E1AA8}"/>
                </a:ext>
              </a:extLst>
            </p:cNvPr>
            <p:cNvSpPr/>
            <p:nvPr/>
          </p:nvSpPr>
          <p:spPr>
            <a:xfrm rot="18900000">
              <a:off x="3891376" y="591173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783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할미꽃 이야기 </a:t>
            </a:r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이야기 </a:t>
            </a:r>
            <a:r>
              <a:rPr lang="ko-KR" altLang="en-US" dirty="0" err="1"/>
              <a:t>칠교</a:t>
            </a:r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C2377C2-4E68-43AF-8221-FF15A2F6035F}"/>
              </a:ext>
            </a:extLst>
          </p:cNvPr>
          <p:cNvGrpSpPr/>
          <p:nvPr/>
        </p:nvGrpSpPr>
        <p:grpSpPr>
          <a:xfrm>
            <a:off x="2120321" y="1639488"/>
            <a:ext cx="3846283" cy="4955171"/>
            <a:chOff x="228470" y="1566918"/>
            <a:chExt cx="3846283" cy="4955171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885385F8-615A-43A0-928F-53200427AC52}"/>
                </a:ext>
              </a:extLst>
            </p:cNvPr>
            <p:cNvSpPr/>
            <p:nvPr/>
          </p:nvSpPr>
          <p:spPr>
            <a:xfrm>
              <a:off x="228470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C560228-DE25-4491-8617-66F681926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3" t="5478" r="8896" b="6791"/>
            <a:stretch/>
          </p:blipFill>
          <p:spPr>
            <a:xfrm>
              <a:off x="397253" y="1695846"/>
              <a:ext cx="3516473" cy="4729382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06EB417-F539-473F-84EB-C1A2406BE19B}"/>
              </a:ext>
            </a:extLst>
          </p:cNvPr>
          <p:cNvGrpSpPr/>
          <p:nvPr/>
        </p:nvGrpSpPr>
        <p:grpSpPr>
          <a:xfrm>
            <a:off x="6068208" y="1639488"/>
            <a:ext cx="3846283" cy="4955171"/>
            <a:chOff x="4176357" y="1566918"/>
            <a:chExt cx="3846283" cy="495517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736FEDE-6BE3-46C9-A893-8544B303F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4" t="5380" r="6222" b="8410"/>
            <a:stretch/>
          </p:blipFill>
          <p:spPr>
            <a:xfrm>
              <a:off x="4495080" y="1695846"/>
              <a:ext cx="3511865" cy="4729381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0B06544-3A3D-4433-B779-D93F66302168}"/>
                </a:ext>
              </a:extLst>
            </p:cNvPr>
            <p:cNvSpPr/>
            <p:nvPr/>
          </p:nvSpPr>
          <p:spPr>
            <a:xfrm>
              <a:off x="4176357" y="1566918"/>
              <a:ext cx="3846283" cy="495517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defTabSz="542925">
                <a:lnSpc>
                  <a:spcPts val="1900"/>
                </a:lnSpc>
              </a:pPr>
              <a:endParaRPr lang="en-US" altLang="ko-KR" sz="1200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4C6E66E-E84F-4E57-875E-9370C941983D}"/>
              </a:ext>
            </a:extLst>
          </p:cNvPr>
          <p:cNvGrpSpPr/>
          <p:nvPr/>
        </p:nvGrpSpPr>
        <p:grpSpPr>
          <a:xfrm>
            <a:off x="5665174" y="2168808"/>
            <a:ext cx="700798" cy="4419035"/>
            <a:chOff x="3891376" y="1739026"/>
            <a:chExt cx="786455" cy="4959165"/>
          </a:xfrm>
          <a:effectLst>
            <a:outerShdw blurRad="38100" dist="25400" dir="75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원호 26">
              <a:extLst>
                <a:ext uri="{FF2B5EF4-FFF2-40B4-BE49-F238E27FC236}">
                  <a16:creationId xmlns:a16="http://schemas.microsoft.com/office/drawing/2014/main" id="{6AFA1657-6E47-494B-A27C-21DC8E5446DD}"/>
                </a:ext>
              </a:extLst>
            </p:cNvPr>
            <p:cNvSpPr/>
            <p:nvPr/>
          </p:nvSpPr>
          <p:spPr>
            <a:xfrm rot="18900000">
              <a:off x="3891376" y="173902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원호 27">
              <a:extLst>
                <a:ext uri="{FF2B5EF4-FFF2-40B4-BE49-F238E27FC236}">
                  <a16:creationId xmlns:a16="http://schemas.microsoft.com/office/drawing/2014/main" id="{AF5D22B4-8892-478B-AE42-CAAA87CF67E4}"/>
                </a:ext>
              </a:extLst>
            </p:cNvPr>
            <p:cNvSpPr/>
            <p:nvPr/>
          </p:nvSpPr>
          <p:spPr>
            <a:xfrm rot="18900000">
              <a:off x="3891376" y="3825381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호 28">
              <a:extLst>
                <a:ext uri="{FF2B5EF4-FFF2-40B4-BE49-F238E27FC236}">
                  <a16:creationId xmlns:a16="http://schemas.microsoft.com/office/drawing/2014/main" id="{743F60B9-4485-48DB-B371-0CC1748E1AA8}"/>
                </a:ext>
              </a:extLst>
            </p:cNvPr>
            <p:cNvSpPr/>
            <p:nvPr/>
          </p:nvSpPr>
          <p:spPr>
            <a:xfrm rot="18900000">
              <a:off x="3891376" y="5911736"/>
              <a:ext cx="786455" cy="786455"/>
            </a:xfrm>
            <a:prstGeom prst="arc">
              <a:avLst/>
            </a:prstGeom>
            <a:ln w="28575">
              <a:solidFill>
                <a:srgbClr val="4B6DFF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4704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온라인 미디어 1">
            <a:hlinkClick r:id="" action="ppaction://media"/>
            <a:extLst>
              <a:ext uri="{FF2B5EF4-FFF2-40B4-BE49-F238E27FC236}">
                <a16:creationId xmlns:a16="http://schemas.microsoft.com/office/drawing/2014/main" id="{02CB144F-1A0B-4675-94C7-BD5BC74AC3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E28F013-B2A7-477D-88A4-949DE029C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92" y="1220868"/>
            <a:ext cx="5876816" cy="441626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C40A79F-5B44-4539-8499-66C07CDE3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 r="13280" b="27621"/>
          <a:stretch/>
        </p:blipFill>
        <p:spPr>
          <a:xfrm>
            <a:off x="9584018" y="5464416"/>
            <a:ext cx="1150857" cy="6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57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8BE2F7-D9BD-433D-9AE7-7D96272E03FF}"/>
              </a:ext>
            </a:extLst>
          </p:cNvPr>
          <p:cNvSpPr txBox="1"/>
          <p:nvPr/>
        </p:nvSpPr>
        <p:spPr>
          <a:xfrm>
            <a:off x="9707599" y="3866228"/>
            <a:ext cx="863525" cy="1631638"/>
          </a:xfrm>
          <a:prstGeom prst="roundRect">
            <a:avLst/>
          </a:prstGeom>
          <a:solidFill>
            <a:srgbClr val="6BC3CF"/>
          </a:solidFill>
          <a:ln>
            <a:noFill/>
            <a:prstDash val="sysDot"/>
          </a:ln>
          <a:effectLst>
            <a:outerShdw blurRad="25400" dist="12700" dir="2700000" algn="tl" rotWithShape="0">
              <a:srgbClr val="19494F">
                <a:alpha val="16000"/>
              </a:srgbClr>
            </a:outerShdw>
          </a:effectLst>
        </p:spPr>
        <p:txBody>
          <a:bodyPr wrap="square" lIns="360000" tIns="72000" rIns="0" bIns="72000" rtlCol="0">
            <a:noAutofit/>
          </a:bodyPr>
          <a:lstStyle/>
          <a:p>
            <a:pPr algn="ctr"/>
            <a:r>
              <a:rPr lang="en-US" altLang="ko-KR" sz="14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</a:t>
            </a:r>
          </a:p>
          <a:p>
            <a:pPr algn="ctr"/>
            <a:r>
              <a:rPr lang="en-US" altLang="ko-KR" sz="14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</a:t>
            </a:r>
          </a:p>
          <a:p>
            <a:pPr algn="ctr"/>
            <a:r>
              <a:rPr lang="ko-KR" altLang="en-US" sz="14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</a:t>
            </a:r>
            <a:endParaRPr lang="en-US" altLang="ko-KR" sz="1400" spc="-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</a:t>
            </a:r>
            <a:endParaRPr lang="en-US" altLang="ko-KR" sz="1400" spc="-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</a:t>
            </a:r>
            <a:endParaRPr lang="en-US" altLang="ko-KR" sz="1400" spc="-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400" spc="-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</a:t>
            </a:r>
            <a:endParaRPr lang="ko-KR" altLang="en-US" sz="1600" spc="-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59B78-0529-4FF8-AC2C-E10633B57B9E}"/>
              </a:ext>
            </a:extLst>
          </p:cNvPr>
          <p:cNvSpPr txBox="1"/>
          <p:nvPr/>
        </p:nvSpPr>
        <p:spPr>
          <a:xfrm>
            <a:off x="2052638" y="3818263"/>
            <a:ext cx="8086725" cy="2011037"/>
          </a:xfrm>
          <a:prstGeom prst="roundRect">
            <a:avLst>
              <a:gd name="adj" fmla="val 4254"/>
            </a:avLst>
          </a:prstGeom>
          <a:solidFill>
            <a:srgbClr val="77C8D3"/>
          </a:solidFill>
          <a:ln w="9525">
            <a:noFill/>
            <a:prstDash val="sysDot"/>
          </a:ln>
          <a:effectLst/>
        </p:spPr>
        <p:txBody>
          <a:bodyPr wrap="square" lIns="288000" tIns="0" rIns="288000" bIns="180000" rtlCol="0" anchor="ctr" anchorCtr="0">
            <a:noAutofit/>
          </a:bodyPr>
          <a:lstStyle/>
          <a:p>
            <a:pPr algn="r">
              <a:lnSpc>
                <a:spcPts val="1200"/>
              </a:lnSpc>
              <a:spcAft>
                <a:spcPts val="1200"/>
              </a:spcAft>
            </a:pPr>
            <a:r>
              <a:rPr lang="en-US" altLang="ko-KR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VER 1.0 (2021-03-09) </a:t>
            </a:r>
            <a:r>
              <a: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업데이트에 따라 영상 링크 등이 변경된 경우 다시 다운로드 받으시기 바랍니다</a:t>
            </a:r>
            <a:r>
              <a:rPr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ko-KR" altLang="en-US" sz="1600" b="1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개인 혹은 교육적인 용도</a:t>
            </a: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에 한해 편집해서  자유롭게 사용하실 수 있습니다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상업적인 용도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, </a:t>
            </a: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사회 상규에 어긋나는 용도로 사용하실 수 없습니다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  <a:endParaRPr lang="ko-KR" altLang="en-US" sz="16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저작권자를 바꿀 수 없습니다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 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3A61B55-0AB5-46F1-A53F-71A1277DE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50" y="1603603"/>
            <a:ext cx="5362100" cy="172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9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6DAB1C4-BAE1-4BCD-B92B-E008F0C53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9" y="1455916"/>
            <a:ext cx="5251249" cy="3946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FA068-E23B-4B86-84D9-DAAFFD8199A6}"/>
              </a:ext>
            </a:extLst>
          </p:cNvPr>
          <p:cNvSpPr txBox="1"/>
          <p:nvPr/>
        </p:nvSpPr>
        <p:spPr>
          <a:xfrm>
            <a:off x="5702300" y="2674620"/>
            <a:ext cx="5384800" cy="1805940"/>
          </a:xfrm>
          <a:prstGeom prst="rect">
            <a:avLst/>
          </a:prstGeom>
          <a:solidFill>
            <a:srgbClr val="A9D9D3"/>
          </a:solidFill>
          <a:ln w="38100" cmpd="sng">
            <a:noFill/>
            <a:prstDash val="sysDot"/>
          </a:ln>
          <a:effectLst/>
        </p:spPr>
        <p:txBody>
          <a:bodyPr wrap="square" lIns="360000" tIns="288000" rIns="360000" bIns="360000">
            <a:noAutofit/>
          </a:bodyPr>
          <a:lstStyle/>
          <a:p>
            <a:pPr algn="ctr"/>
            <a:r>
              <a:rPr lang="ko-KR" altLang="en-US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몸풀기 게임</a:t>
            </a:r>
          </a:p>
        </p:txBody>
      </p:sp>
    </p:spTree>
    <p:extLst>
      <p:ext uri="{BB962C8B-B14F-4D97-AF65-F5344CB8AC3E}">
        <p14:creationId xmlns:p14="http://schemas.microsoft.com/office/powerpoint/2010/main" val="1104877439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ACC4439-B517-4BB6-A612-6A85DAFB861D}"/>
              </a:ext>
            </a:extLst>
          </p:cNvPr>
          <p:cNvGrpSpPr/>
          <p:nvPr/>
        </p:nvGrpSpPr>
        <p:grpSpPr>
          <a:xfrm>
            <a:off x="3692810" y="597457"/>
            <a:ext cx="7984839" cy="1092532"/>
            <a:chOff x="3578510" y="726743"/>
            <a:chExt cx="7984839" cy="1092532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BC7E4AAB-B4E8-4DD6-A51E-428F5249246A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0" rtlCol="0" anchor="ctr"/>
            <a:lstStyle/>
            <a:p>
              <a:pPr>
                <a:lnSpc>
                  <a:spcPts val="23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각자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칠교를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한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세트씩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갖습니다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24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9093DD26-4074-43DB-A816-85F133FAC07E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F83499A-2940-4019-A760-8F92B1CEEB89}"/>
              </a:ext>
            </a:extLst>
          </p:cNvPr>
          <p:cNvGrpSpPr/>
          <p:nvPr/>
        </p:nvGrpSpPr>
        <p:grpSpPr>
          <a:xfrm>
            <a:off x="3692810" y="2080814"/>
            <a:ext cx="7984839" cy="1092532"/>
            <a:chOff x="3578510" y="726743"/>
            <a:chExt cx="7984839" cy="1092532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D7E50D0D-E342-4426-BB0D-FF1E3870A0DC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화면에 나오는 카드의 모양을 자기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칠교로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만듭니다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C92381C9-6BD3-48EC-B149-C8F557AB13A2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309DCB9-5898-4C80-8523-74B13B4C1EB8}"/>
              </a:ext>
            </a:extLst>
          </p:cNvPr>
          <p:cNvGrpSpPr/>
          <p:nvPr/>
        </p:nvGrpSpPr>
        <p:grpSpPr>
          <a:xfrm>
            <a:off x="3692810" y="3564171"/>
            <a:ext cx="7984839" cy="1092532"/>
            <a:chOff x="3578510" y="726743"/>
            <a:chExt cx="7984839" cy="1092532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1EB64B27-ED15-463D-8256-B57C0A83438D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모양이 완성되면 손을 들고 카드 단어를 외칩니다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EAD7FE4A-D0E0-4685-BC50-86C4EA500E93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5E56C4B-D7CA-4B8B-8DD9-DC3DD8C82390}"/>
              </a:ext>
            </a:extLst>
          </p:cNvPr>
          <p:cNvGrpSpPr/>
          <p:nvPr/>
        </p:nvGrpSpPr>
        <p:grpSpPr>
          <a:xfrm>
            <a:off x="3692810" y="5047528"/>
            <a:ext cx="7984839" cy="1092532"/>
            <a:chOff x="3578510" y="726743"/>
            <a:chExt cx="7984839" cy="1092532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B91A809D-1C86-49A0-A55F-BE8CE81C0B37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먼저 외친 사람이 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점을 얻습니다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ED13A29E-BA32-4816-8AF7-BF1F3AF562FD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89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4BA77C-C015-4094-BE9F-D3F40CFD531E}"/>
              </a:ext>
            </a:extLst>
          </p:cNvPr>
          <p:cNvSpPr txBox="1"/>
          <p:nvPr/>
        </p:nvSpPr>
        <p:spPr>
          <a:xfrm>
            <a:off x="4724788" y="2228833"/>
            <a:ext cx="5199575" cy="2865063"/>
          </a:xfrm>
          <a:prstGeom prst="roundRect">
            <a:avLst>
              <a:gd name="adj" fmla="val 7796"/>
            </a:avLst>
          </a:prstGeom>
          <a:solidFill>
            <a:srgbClr val="82CCD7"/>
          </a:solidFill>
          <a:ln w="38100" cmpd="sng">
            <a:noFill/>
            <a:prstDash val="sysDot"/>
          </a:ln>
          <a:effectLst/>
        </p:spPr>
        <p:txBody>
          <a:bodyPr wrap="square" lIns="360000" tIns="360000" rIns="360000" bIns="360000">
            <a:spAutoFit/>
          </a:bodyPr>
          <a:lstStyle/>
          <a:p>
            <a:pPr algn="ctr"/>
            <a:r>
              <a:rPr lang="ko-KR" altLang="en-US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</a:t>
            </a:r>
            <a:r>
              <a:rPr lang="en-US" altLang="ko-KR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/>
            <a:r>
              <a:rPr lang="ko-KR" altLang="en-US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준비됐나요</a:t>
            </a:r>
            <a:r>
              <a:rPr lang="en-US" altLang="ko-KR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6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79799D1-8E17-4C8C-A44E-E9D86EA4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73" y="1876425"/>
            <a:ext cx="3115903" cy="2960044"/>
          </a:xfrm>
          <a:prstGeom prst="rect">
            <a:avLst/>
          </a:prstGeom>
        </p:spPr>
      </p:pic>
      <p:sp>
        <p:nvSpPr>
          <p:cNvPr id="7" name="모서리가 둥근 직사각형 52">
            <a:extLst>
              <a:ext uri="{FF2B5EF4-FFF2-40B4-BE49-F238E27FC236}">
                <a16:creationId xmlns:a16="http://schemas.microsoft.com/office/drawing/2014/main" id="{0E82B999-3703-421A-9AE5-95240BA5253D}"/>
              </a:ext>
            </a:extLst>
          </p:cNvPr>
          <p:cNvSpPr/>
          <p:nvPr/>
        </p:nvSpPr>
        <p:spPr>
          <a:xfrm>
            <a:off x="4682881" y="1590926"/>
            <a:ext cx="5283391" cy="570998"/>
          </a:xfrm>
          <a:prstGeom prst="rect">
            <a:avLst/>
          </a:prstGeom>
          <a:solidFill>
            <a:srgbClr val="D3EBF1"/>
          </a:solidFill>
          <a:ln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과연 누가 점수를 가장 많이 얻을까요</a:t>
            </a:r>
            <a:r>
              <a:rPr lang="en-US" altLang="ko-KR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?</a:t>
            </a:r>
            <a:endParaRPr lang="ko-KR" altLang="en-US" sz="16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68999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2"/>
            <a:ext cx="4121384" cy="6316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9" y="4384871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컬러가 똑같게 나비를 만든 후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손을 들고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나비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기본 카드</a:t>
            </a:r>
          </a:p>
        </p:txBody>
      </p:sp>
    </p:spTree>
    <p:extLst>
      <p:ext uri="{BB962C8B-B14F-4D97-AF65-F5344CB8AC3E}">
        <p14:creationId xmlns:p14="http://schemas.microsoft.com/office/powerpoint/2010/main" val="177233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A7C2EB33-A7DA-4AA9-BDB3-10617A03AF9B}"/>
              </a:ext>
            </a:extLst>
          </p:cNvPr>
          <p:cNvSpPr/>
          <p:nvPr/>
        </p:nvSpPr>
        <p:spPr>
          <a:xfrm>
            <a:off x="4601864" y="1654600"/>
            <a:ext cx="3036454" cy="3036454"/>
          </a:xfrm>
          <a:prstGeom prst="roundRect">
            <a:avLst>
              <a:gd name="adj" fmla="val 1731"/>
            </a:avLst>
          </a:prstGeom>
          <a:solidFill>
            <a:srgbClr val="4B6DFF"/>
          </a:solidFill>
          <a:ln w="635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칠교가</a:t>
            </a:r>
            <a:r>
              <a:rPr lang="ko-KR" altLang="en-US" dirty="0"/>
              <a:t> </a:t>
            </a:r>
            <a:r>
              <a:rPr lang="ko-KR" altLang="en-US" dirty="0" err="1"/>
              <a:t>뭐예요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칠교란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5" name="직각 삼각형 4">
            <a:extLst>
              <a:ext uri="{FF2B5EF4-FFF2-40B4-BE49-F238E27FC236}">
                <a16:creationId xmlns:a16="http://schemas.microsoft.com/office/drawing/2014/main" id="{2FFDF36B-A9D3-41B8-B29F-D71A516D993C}"/>
              </a:ext>
            </a:extLst>
          </p:cNvPr>
          <p:cNvSpPr/>
          <p:nvPr/>
        </p:nvSpPr>
        <p:spPr>
          <a:xfrm rot="8100000">
            <a:off x="5391717" y="3484405"/>
            <a:ext cx="1504428" cy="1504428"/>
          </a:xfrm>
          <a:prstGeom prst="rtTriangle">
            <a:avLst/>
          </a:prstGeom>
          <a:solidFill>
            <a:srgbClr val="EA54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각 삼각형 5">
            <a:extLst>
              <a:ext uri="{FF2B5EF4-FFF2-40B4-BE49-F238E27FC236}">
                <a16:creationId xmlns:a16="http://schemas.microsoft.com/office/drawing/2014/main" id="{1A47F44F-29A3-4C16-8C00-F41CD09064C0}"/>
              </a:ext>
            </a:extLst>
          </p:cNvPr>
          <p:cNvSpPr/>
          <p:nvPr/>
        </p:nvSpPr>
        <p:spPr>
          <a:xfrm rot="2700000">
            <a:off x="6458679" y="2404684"/>
            <a:ext cx="1504428" cy="1504428"/>
          </a:xfrm>
          <a:prstGeom prst="rtTriangle">
            <a:avLst/>
          </a:prstGeom>
          <a:solidFill>
            <a:srgbClr val="F398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C7622E2-2B19-4A55-9E88-D3C544AF2D8C}"/>
              </a:ext>
            </a:extLst>
          </p:cNvPr>
          <p:cNvSpPr/>
          <p:nvPr/>
        </p:nvSpPr>
        <p:spPr>
          <a:xfrm rot="18900000">
            <a:off x="5231465" y="2789339"/>
            <a:ext cx="752214" cy="752214"/>
          </a:xfrm>
          <a:prstGeom prst="rect">
            <a:avLst/>
          </a:prstGeom>
          <a:solidFill>
            <a:srgbClr val="B7D318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>
            <a:extLst>
              <a:ext uri="{FF2B5EF4-FFF2-40B4-BE49-F238E27FC236}">
                <a16:creationId xmlns:a16="http://schemas.microsoft.com/office/drawing/2014/main" id="{BC8BC22C-DBA6-4ED6-BE19-AEBA7D1EE050}"/>
              </a:ext>
            </a:extLst>
          </p:cNvPr>
          <p:cNvSpPr/>
          <p:nvPr/>
        </p:nvSpPr>
        <p:spPr>
          <a:xfrm rot="18900000">
            <a:off x="5763360" y="2250302"/>
            <a:ext cx="752214" cy="752214"/>
          </a:xfrm>
          <a:prstGeom prst="rtTriangle">
            <a:avLst/>
          </a:prstGeom>
          <a:solidFill>
            <a:srgbClr val="0086CD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DAF9E5DD-E42C-4981-BF81-6B0523A54A0C}"/>
              </a:ext>
            </a:extLst>
          </p:cNvPr>
          <p:cNvSpPr/>
          <p:nvPr/>
        </p:nvSpPr>
        <p:spPr>
          <a:xfrm rot="18900000" flipH="1">
            <a:off x="4712706" y="3321236"/>
            <a:ext cx="752214" cy="752214"/>
          </a:xfrm>
          <a:prstGeom prst="rtTriangle">
            <a:avLst/>
          </a:prstGeom>
          <a:solidFill>
            <a:srgbClr val="5EC2C6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9808E742-A032-48B2-B8EB-B9C4C21EFB71}"/>
              </a:ext>
            </a:extLst>
          </p:cNvPr>
          <p:cNvSpPr/>
          <p:nvPr/>
        </p:nvSpPr>
        <p:spPr>
          <a:xfrm rot="8100000" flipV="1">
            <a:off x="5661968" y="1974506"/>
            <a:ext cx="1504428" cy="752214"/>
          </a:xfrm>
          <a:prstGeom prst="parallelogram">
            <a:avLst>
              <a:gd name="adj" fmla="val 99836"/>
            </a:avLst>
          </a:prstGeom>
          <a:solidFill>
            <a:srgbClr val="733C8F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각 삼각형 13">
            <a:extLst>
              <a:ext uri="{FF2B5EF4-FFF2-40B4-BE49-F238E27FC236}">
                <a16:creationId xmlns:a16="http://schemas.microsoft.com/office/drawing/2014/main" id="{FDFB4F23-0672-4DA7-A647-6BB75C35A098}"/>
              </a:ext>
            </a:extLst>
          </p:cNvPr>
          <p:cNvSpPr/>
          <p:nvPr/>
        </p:nvSpPr>
        <p:spPr>
          <a:xfrm rot="5400000">
            <a:off x="5080522" y="2079172"/>
            <a:ext cx="1065135" cy="1065135"/>
          </a:xfrm>
          <a:prstGeom prst="rtTriangle">
            <a:avLst/>
          </a:prstGeom>
          <a:solidFill>
            <a:srgbClr val="FFE1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직각 삼각형 30">
            <a:extLst>
              <a:ext uri="{FF2B5EF4-FFF2-40B4-BE49-F238E27FC236}">
                <a16:creationId xmlns:a16="http://schemas.microsoft.com/office/drawing/2014/main" id="{E0B1A8DD-F8D4-4EC1-BD1C-4B2711090B8A}"/>
              </a:ext>
            </a:extLst>
          </p:cNvPr>
          <p:cNvSpPr/>
          <p:nvPr/>
        </p:nvSpPr>
        <p:spPr>
          <a:xfrm rot="8100000">
            <a:off x="1152245" y="7713443"/>
            <a:ext cx="1504428" cy="1504428"/>
          </a:xfrm>
          <a:prstGeom prst="rtTriangle">
            <a:avLst/>
          </a:prstGeom>
          <a:solidFill>
            <a:srgbClr val="EA5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각 삼각형 50">
            <a:extLst>
              <a:ext uri="{FF2B5EF4-FFF2-40B4-BE49-F238E27FC236}">
                <a16:creationId xmlns:a16="http://schemas.microsoft.com/office/drawing/2014/main" id="{47873DCC-0393-47CB-B838-03405CC8F131}"/>
              </a:ext>
            </a:extLst>
          </p:cNvPr>
          <p:cNvSpPr/>
          <p:nvPr/>
        </p:nvSpPr>
        <p:spPr>
          <a:xfrm rot="8100000">
            <a:off x="3377010" y="7713444"/>
            <a:ext cx="1504428" cy="1504428"/>
          </a:xfrm>
          <a:prstGeom prst="rtTriangle">
            <a:avLst/>
          </a:prstGeom>
          <a:solidFill>
            <a:srgbClr val="F398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각 삼각형 52">
            <a:extLst>
              <a:ext uri="{FF2B5EF4-FFF2-40B4-BE49-F238E27FC236}">
                <a16:creationId xmlns:a16="http://schemas.microsoft.com/office/drawing/2014/main" id="{9263A5BC-3EC2-4FDF-A4A4-084585C5330E}"/>
              </a:ext>
            </a:extLst>
          </p:cNvPr>
          <p:cNvSpPr/>
          <p:nvPr/>
        </p:nvSpPr>
        <p:spPr>
          <a:xfrm rot="8100000">
            <a:off x="5871897" y="8005660"/>
            <a:ext cx="1065135" cy="1065135"/>
          </a:xfrm>
          <a:prstGeom prst="rtTriangle">
            <a:avLst/>
          </a:prstGeom>
          <a:solidFill>
            <a:srgbClr val="FFE1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평행 사변형 60">
            <a:extLst>
              <a:ext uri="{FF2B5EF4-FFF2-40B4-BE49-F238E27FC236}">
                <a16:creationId xmlns:a16="http://schemas.microsoft.com/office/drawing/2014/main" id="{252F10A6-5681-4355-A84C-FF426A001E8A}"/>
              </a:ext>
            </a:extLst>
          </p:cNvPr>
          <p:cNvSpPr/>
          <p:nvPr/>
        </p:nvSpPr>
        <p:spPr>
          <a:xfrm>
            <a:off x="8101162" y="7785063"/>
            <a:ext cx="1504428" cy="752214"/>
          </a:xfrm>
          <a:prstGeom prst="parallelogram">
            <a:avLst>
              <a:gd name="adj" fmla="val 99836"/>
            </a:avLst>
          </a:prstGeom>
          <a:solidFill>
            <a:srgbClr val="733C8F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873C4104-B33F-480C-89F5-EB2357B2A662}"/>
              </a:ext>
            </a:extLst>
          </p:cNvPr>
          <p:cNvSpPr/>
          <p:nvPr/>
        </p:nvSpPr>
        <p:spPr>
          <a:xfrm>
            <a:off x="7149725" y="7785063"/>
            <a:ext cx="752214" cy="752214"/>
          </a:xfrm>
          <a:prstGeom prst="rect">
            <a:avLst/>
          </a:prstGeom>
          <a:solidFill>
            <a:srgbClr val="B7D318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각 삼각형 64">
            <a:extLst>
              <a:ext uri="{FF2B5EF4-FFF2-40B4-BE49-F238E27FC236}">
                <a16:creationId xmlns:a16="http://schemas.microsoft.com/office/drawing/2014/main" id="{D53B88AE-3823-4065-BED1-61D76775F608}"/>
              </a:ext>
            </a:extLst>
          </p:cNvPr>
          <p:cNvSpPr/>
          <p:nvPr/>
        </p:nvSpPr>
        <p:spPr>
          <a:xfrm>
            <a:off x="10338963" y="7785063"/>
            <a:ext cx="752214" cy="752214"/>
          </a:xfrm>
          <a:prstGeom prst="rtTriangle">
            <a:avLst/>
          </a:prstGeom>
          <a:solidFill>
            <a:srgbClr val="0086CD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각 삼각형 66">
            <a:extLst>
              <a:ext uri="{FF2B5EF4-FFF2-40B4-BE49-F238E27FC236}">
                <a16:creationId xmlns:a16="http://schemas.microsoft.com/office/drawing/2014/main" id="{994EB374-35B6-403F-A9EA-A0E08916A533}"/>
              </a:ext>
            </a:extLst>
          </p:cNvPr>
          <p:cNvSpPr/>
          <p:nvPr/>
        </p:nvSpPr>
        <p:spPr>
          <a:xfrm flipH="1">
            <a:off x="9407186" y="7785063"/>
            <a:ext cx="752214" cy="752214"/>
          </a:xfrm>
          <a:prstGeom prst="rtTriangle">
            <a:avLst/>
          </a:prstGeom>
          <a:solidFill>
            <a:srgbClr val="5EC2C6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모서리가 둥근 직사각형 52">
            <a:extLst>
              <a:ext uri="{FF2B5EF4-FFF2-40B4-BE49-F238E27FC236}">
                <a16:creationId xmlns:a16="http://schemas.microsoft.com/office/drawing/2014/main" id="{9C7BAC1A-C0F0-4DE3-B8DD-6EFB1834CBBE}"/>
              </a:ext>
            </a:extLst>
          </p:cNvPr>
          <p:cNvSpPr/>
          <p:nvPr/>
        </p:nvSpPr>
        <p:spPr>
          <a:xfrm>
            <a:off x="1427084" y="6440434"/>
            <a:ext cx="792000" cy="288000"/>
          </a:xfrm>
          <a:prstGeom prst="round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ko-KR" altLang="en-US" sz="1400" b="1" spc="-1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큰 세모</a:t>
            </a:r>
          </a:p>
        </p:txBody>
      </p:sp>
      <p:sp>
        <p:nvSpPr>
          <p:cNvPr id="75" name="모서리가 둥근 직사각형 52">
            <a:extLst>
              <a:ext uri="{FF2B5EF4-FFF2-40B4-BE49-F238E27FC236}">
                <a16:creationId xmlns:a16="http://schemas.microsoft.com/office/drawing/2014/main" id="{21CF675B-3E92-49B9-A859-FDD0D2DE4470}"/>
              </a:ext>
            </a:extLst>
          </p:cNvPr>
          <p:cNvSpPr/>
          <p:nvPr/>
        </p:nvSpPr>
        <p:spPr>
          <a:xfrm>
            <a:off x="3625224" y="6440434"/>
            <a:ext cx="792000" cy="288000"/>
          </a:xfrm>
          <a:prstGeom prst="round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ko-KR" altLang="en-US" sz="1400" b="1" spc="-1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큰 세모</a:t>
            </a:r>
          </a:p>
        </p:txBody>
      </p:sp>
      <p:sp>
        <p:nvSpPr>
          <p:cNvPr id="76" name="모서리가 둥근 직사각형 52">
            <a:extLst>
              <a:ext uri="{FF2B5EF4-FFF2-40B4-BE49-F238E27FC236}">
                <a16:creationId xmlns:a16="http://schemas.microsoft.com/office/drawing/2014/main" id="{52649100-C6F4-44FE-9A6E-D727B4E03523}"/>
              </a:ext>
            </a:extLst>
          </p:cNvPr>
          <p:cNvSpPr/>
          <p:nvPr/>
        </p:nvSpPr>
        <p:spPr>
          <a:xfrm>
            <a:off x="5888048" y="6440434"/>
            <a:ext cx="792000" cy="288000"/>
          </a:xfrm>
          <a:prstGeom prst="round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ko-KR" altLang="en-US" sz="14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중간 </a:t>
            </a:r>
            <a:r>
              <a:rPr lang="ko-KR" altLang="en-US" sz="1400" b="1" spc="-1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세모</a:t>
            </a:r>
          </a:p>
        </p:txBody>
      </p:sp>
      <p:sp>
        <p:nvSpPr>
          <p:cNvPr id="77" name="모서리가 둥근 직사각형 52">
            <a:extLst>
              <a:ext uri="{FF2B5EF4-FFF2-40B4-BE49-F238E27FC236}">
                <a16:creationId xmlns:a16="http://schemas.microsoft.com/office/drawing/2014/main" id="{6DA47326-258E-4EA3-A80F-26715190B797}"/>
              </a:ext>
            </a:extLst>
          </p:cNvPr>
          <p:cNvSpPr/>
          <p:nvPr/>
        </p:nvSpPr>
        <p:spPr>
          <a:xfrm>
            <a:off x="8055689" y="6440434"/>
            <a:ext cx="792000" cy="288000"/>
          </a:xfrm>
          <a:prstGeom prst="round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ko-KR" altLang="en-US" sz="1400" b="1" spc="-1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기운 네모</a:t>
            </a:r>
          </a:p>
        </p:txBody>
      </p:sp>
      <p:sp>
        <p:nvSpPr>
          <p:cNvPr id="78" name="모서리가 둥근 직사각형 52">
            <a:extLst>
              <a:ext uri="{FF2B5EF4-FFF2-40B4-BE49-F238E27FC236}">
                <a16:creationId xmlns:a16="http://schemas.microsoft.com/office/drawing/2014/main" id="{5B637F72-B921-4635-A82E-759C209E04C8}"/>
              </a:ext>
            </a:extLst>
          </p:cNvPr>
          <p:cNvSpPr/>
          <p:nvPr/>
        </p:nvSpPr>
        <p:spPr>
          <a:xfrm>
            <a:off x="9435761" y="6440434"/>
            <a:ext cx="792000" cy="288000"/>
          </a:xfrm>
          <a:prstGeom prst="round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ko-KR" altLang="en-US" sz="1400" b="1" spc="-1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작은 세모</a:t>
            </a:r>
          </a:p>
        </p:txBody>
      </p:sp>
      <p:sp>
        <p:nvSpPr>
          <p:cNvPr id="79" name="모서리가 둥근 직사각형 52">
            <a:extLst>
              <a:ext uri="{FF2B5EF4-FFF2-40B4-BE49-F238E27FC236}">
                <a16:creationId xmlns:a16="http://schemas.microsoft.com/office/drawing/2014/main" id="{4FC4A42B-2695-4067-A726-0A073212810F}"/>
              </a:ext>
            </a:extLst>
          </p:cNvPr>
          <p:cNvSpPr/>
          <p:nvPr/>
        </p:nvSpPr>
        <p:spPr>
          <a:xfrm>
            <a:off x="7149725" y="6440434"/>
            <a:ext cx="792000" cy="288000"/>
          </a:xfrm>
          <a:prstGeom prst="round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ko-KR" altLang="en-US" sz="14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네모</a:t>
            </a:r>
            <a:endParaRPr lang="ko-KR" altLang="en-US" sz="1400" b="1" spc="-15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0" name="모서리가 둥근 직사각형 52">
            <a:extLst>
              <a:ext uri="{FF2B5EF4-FFF2-40B4-BE49-F238E27FC236}">
                <a16:creationId xmlns:a16="http://schemas.microsoft.com/office/drawing/2014/main" id="{B7101365-A625-4A80-978A-E64B2790CD8F}"/>
              </a:ext>
            </a:extLst>
          </p:cNvPr>
          <p:cNvSpPr/>
          <p:nvPr/>
        </p:nvSpPr>
        <p:spPr>
          <a:xfrm>
            <a:off x="10303195" y="6440434"/>
            <a:ext cx="792000" cy="288000"/>
          </a:xfrm>
          <a:prstGeom prst="round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ko-KR" altLang="en-US" sz="14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작은 세모</a:t>
            </a:r>
            <a:endParaRPr lang="ko-KR" altLang="en-US" sz="1400" b="1" spc="-150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58E8317B-C586-4982-BC54-06CBE3F7CC50}"/>
              </a:ext>
            </a:extLst>
          </p:cNvPr>
          <p:cNvGrpSpPr/>
          <p:nvPr/>
        </p:nvGrpSpPr>
        <p:grpSpPr>
          <a:xfrm>
            <a:off x="4699744" y="1816613"/>
            <a:ext cx="2899847" cy="3032153"/>
            <a:chOff x="7524957" y="2901931"/>
            <a:chExt cx="2825145" cy="2954043"/>
          </a:xfrm>
        </p:grpSpPr>
        <p:sp>
          <p:nvSpPr>
            <p:cNvPr id="85" name="직각 삼각형 84">
              <a:extLst>
                <a:ext uri="{FF2B5EF4-FFF2-40B4-BE49-F238E27FC236}">
                  <a16:creationId xmlns:a16="http://schemas.microsoft.com/office/drawing/2014/main" id="{F744BBE9-BAEF-45F3-9FF1-8C482FD5D271}"/>
                </a:ext>
              </a:extLst>
            </p:cNvPr>
            <p:cNvSpPr/>
            <p:nvPr/>
          </p:nvSpPr>
          <p:spPr>
            <a:xfrm rot="18900000">
              <a:off x="8173349" y="3656278"/>
              <a:ext cx="1504428" cy="1504428"/>
            </a:xfrm>
            <a:prstGeom prst="rtTriangle">
              <a:avLst/>
            </a:prstGeom>
            <a:solidFill>
              <a:srgbClr val="F39800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0F98E769-DA0E-4621-AD06-AE1A74CD2835}"/>
                </a:ext>
              </a:extLst>
            </p:cNvPr>
            <p:cNvGrpSpPr/>
            <p:nvPr/>
          </p:nvGrpSpPr>
          <p:grpSpPr>
            <a:xfrm rot="10800000">
              <a:off x="9065993" y="4571865"/>
              <a:ext cx="1284109" cy="1284109"/>
              <a:chOff x="13008736" y="4651614"/>
              <a:chExt cx="1284109" cy="1284109"/>
            </a:xfrm>
          </p:grpSpPr>
          <p:sp>
            <p:nvSpPr>
              <p:cNvPr id="87" name="직각 삼각형 86">
                <a:extLst>
                  <a:ext uri="{FF2B5EF4-FFF2-40B4-BE49-F238E27FC236}">
                    <a16:creationId xmlns:a16="http://schemas.microsoft.com/office/drawing/2014/main" id="{8E162205-C9E0-4F17-872A-CE06EA9328A6}"/>
                  </a:ext>
                </a:extLst>
              </p:cNvPr>
              <p:cNvSpPr/>
              <p:nvPr/>
            </p:nvSpPr>
            <p:spPr>
              <a:xfrm rot="18900000">
                <a:off x="13540631" y="4651614"/>
                <a:ext cx="752214" cy="752214"/>
              </a:xfrm>
              <a:prstGeom prst="rtTriangle">
                <a:avLst/>
              </a:prstGeom>
              <a:solidFill>
                <a:srgbClr val="0086CD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8" name="직각 삼각형 87">
                <a:extLst>
                  <a:ext uri="{FF2B5EF4-FFF2-40B4-BE49-F238E27FC236}">
                    <a16:creationId xmlns:a16="http://schemas.microsoft.com/office/drawing/2014/main" id="{45976F70-E2C4-4AD3-8B4A-0431E1B9D852}"/>
                  </a:ext>
                </a:extLst>
              </p:cNvPr>
              <p:cNvSpPr/>
              <p:nvPr/>
            </p:nvSpPr>
            <p:spPr>
              <a:xfrm rot="18900000" flipH="1">
                <a:off x="13008736" y="5183509"/>
                <a:ext cx="752214" cy="752214"/>
              </a:xfrm>
              <a:prstGeom prst="rtTriangle">
                <a:avLst/>
              </a:prstGeom>
              <a:solidFill>
                <a:srgbClr val="5EC2C6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96FDC87A-BE66-4C7E-A46F-41DEADBA1D07}"/>
                </a:ext>
              </a:extLst>
            </p:cNvPr>
            <p:cNvGrpSpPr/>
            <p:nvPr/>
          </p:nvGrpSpPr>
          <p:grpSpPr>
            <a:xfrm>
              <a:off x="7524957" y="2901931"/>
              <a:ext cx="2579750" cy="2255600"/>
              <a:chOff x="7582107" y="2901931"/>
              <a:chExt cx="2579750" cy="2255600"/>
            </a:xfrm>
          </p:grpSpPr>
          <p:sp>
            <p:nvSpPr>
              <p:cNvPr id="84" name="직각 삼각형 83">
                <a:extLst>
                  <a:ext uri="{FF2B5EF4-FFF2-40B4-BE49-F238E27FC236}">
                    <a16:creationId xmlns:a16="http://schemas.microsoft.com/office/drawing/2014/main" id="{CDD6C210-C338-4FE3-87C6-5DC6D2362474}"/>
                  </a:ext>
                </a:extLst>
              </p:cNvPr>
              <p:cNvSpPr/>
              <p:nvPr/>
            </p:nvSpPr>
            <p:spPr>
              <a:xfrm rot="8100000">
                <a:off x="8657429" y="3653103"/>
                <a:ext cx="1504428" cy="1504428"/>
              </a:xfrm>
              <a:prstGeom prst="rtTriangle">
                <a:avLst/>
              </a:prstGeom>
              <a:solidFill>
                <a:srgbClr val="EA541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8DF20183-019B-4685-8C1A-34962C593DB2}"/>
                  </a:ext>
                </a:extLst>
              </p:cNvPr>
              <p:cNvSpPr/>
              <p:nvPr/>
            </p:nvSpPr>
            <p:spPr>
              <a:xfrm>
                <a:off x="8331146" y="2901931"/>
                <a:ext cx="752214" cy="752214"/>
              </a:xfrm>
              <a:prstGeom prst="rect">
                <a:avLst/>
              </a:prstGeom>
              <a:solidFill>
                <a:srgbClr val="B7D318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9" name="평행 사변형 88">
                <a:extLst>
                  <a:ext uri="{FF2B5EF4-FFF2-40B4-BE49-F238E27FC236}">
                    <a16:creationId xmlns:a16="http://schemas.microsoft.com/office/drawing/2014/main" id="{89878C29-243E-47B9-8868-25DAFDC83DF8}"/>
                  </a:ext>
                </a:extLst>
              </p:cNvPr>
              <p:cNvSpPr/>
              <p:nvPr/>
            </p:nvSpPr>
            <p:spPr>
              <a:xfrm>
                <a:off x="7582107" y="3650179"/>
                <a:ext cx="1504428" cy="752214"/>
              </a:xfrm>
              <a:prstGeom prst="parallelogram">
                <a:avLst>
                  <a:gd name="adj" fmla="val 99836"/>
                </a:avLst>
              </a:prstGeom>
              <a:solidFill>
                <a:srgbClr val="733C8F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0" name="직각 삼각형 89">
              <a:extLst>
                <a:ext uri="{FF2B5EF4-FFF2-40B4-BE49-F238E27FC236}">
                  <a16:creationId xmlns:a16="http://schemas.microsoft.com/office/drawing/2014/main" id="{5894FDA0-3EC6-4F53-A29E-47AB2099830A}"/>
                </a:ext>
              </a:extLst>
            </p:cNvPr>
            <p:cNvSpPr/>
            <p:nvPr/>
          </p:nvSpPr>
          <p:spPr>
            <a:xfrm>
              <a:off x="7874037" y="4418999"/>
              <a:ext cx="1065135" cy="1065135"/>
            </a:xfrm>
            <a:prstGeom prst="rtTriangle">
              <a:avLst/>
            </a:prstGeom>
            <a:solidFill>
              <a:srgbClr val="FFE100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94" name="타원 93">
            <a:extLst>
              <a:ext uri="{FF2B5EF4-FFF2-40B4-BE49-F238E27FC236}">
                <a16:creationId xmlns:a16="http://schemas.microsoft.com/office/drawing/2014/main" id="{F8E03694-8059-4E7C-BED6-7DADAA0A4289}"/>
              </a:ext>
            </a:extLst>
          </p:cNvPr>
          <p:cNvSpPr/>
          <p:nvPr/>
        </p:nvSpPr>
        <p:spPr>
          <a:xfrm>
            <a:off x="1054491" y="2079172"/>
            <a:ext cx="2187311" cy="2187311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정사각형을 조각 낸</a:t>
            </a:r>
            <a:endParaRPr lang="en-US" altLang="ko-KR" b="1" spc="-15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id="{D4E0C56B-5380-40C2-99B4-9AFFE7B2B3CB}"/>
              </a:ext>
            </a:extLst>
          </p:cNvPr>
          <p:cNvCxnSpPr>
            <a:cxnSpLocks/>
          </p:cNvCxnSpPr>
          <p:nvPr/>
        </p:nvCxnSpPr>
        <p:spPr>
          <a:xfrm>
            <a:off x="3250692" y="3172684"/>
            <a:ext cx="1300372" cy="286"/>
          </a:xfrm>
          <a:prstGeom prst="line">
            <a:avLst/>
          </a:prstGeom>
          <a:ln w="38100">
            <a:solidFill>
              <a:srgbClr val="FFC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타원 105">
            <a:extLst>
              <a:ext uri="{FF2B5EF4-FFF2-40B4-BE49-F238E27FC236}">
                <a16:creationId xmlns:a16="http://schemas.microsoft.com/office/drawing/2014/main" id="{4EF76C52-C423-4816-AB48-894DD69E6AFE}"/>
              </a:ext>
            </a:extLst>
          </p:cNvPr>
          <p:cNvSpPr/>
          <p:nvPr/>
        </p:nvSpPr>
        <p:spPr>
          <a:xfrm>
            <a:off x="8987390" y="2079172"/>
            <a:ext cx="2187311" cy="2187311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모양을 만드는 놀이</a:t>
            </a:r>
          </a:p>
        </p:txBody>
      </p: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A504FBEB-93B8-4BF6-9009-51957CD3AC84}"/>
              </a:ext>
            </a:extLst>
          </p:cNvPr>
          <p:cNvCxnSpPr>
            <a:cxnSpLocks/>
          </p:cNvCxnSpPr>
          <p:nvPr/>
        </p:nvCxnSpPr>
        <p:spPr>
          <a:xfrm>
            <a:off x="7671750" y="3172684"/>
            <a:ext cx="1300372" cy="286"/>
          </a:xfrm>
          <a:prstGeom prst="line">
            <a:avLst/>
          </a:prstGeom>
          <a:ln w="38100">
            <a:solidFill>
              <a:srgbClr val="FFC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1D8B3BAC-B839-469B-A6EC-1FE6EA1A9CE8}"/>
              </a:ext>
            </a:extLst>
          </p:cNvPr>
          <p:cNvSpPr/>
          <p:nvPr/>
        </p:nvSpPr>
        <p:spPr>
          <a:xfrm>
            <a:off x="4548244" y="4873279"/>
            <a:ext cx="3123506" cy="465247"/>
          </a:xfrm>
          <a:prstGeom prst="roundRect">
            <a:avLst/>
          </a:prstGeom>
          <a:solidFill>
            <a:srgbClr val="FFC000"/>
          </a:solidFill>
          <a:ln w="19050" cap="flat">
            <a:noFill/>
            <a:prstDash val="sysDot"/>
            <a:miter lim="8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7</a:t>
            </a:r>
            <a:r>
              <a:rPr lang="ko-KR" altLang="en-US" b="1" spc="-15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개의 다각형으로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255 L 0.00117 0.00278 C 0.00182 -0.00301 0.00247 -0.0088 0.00326 -0.01412 C 0.00352 -0.01667 0.0043 -0.01898 0.0043 -0.02153 C 0.0043 -0.13218 0.00469 -0.11366 0.00221 -0.17708 C 0.00247 -0.20671 0.0026 -0.23634 0.00326 -0.26597 C 0.00326 -0.26805 0.00508 -0.29468 0.00534 -0.29745 C 0.00716 -0.31782 0.0056 -0.2875 0.00742 -0.31782 C 0.00781 -0.32593 0.00885 -0.33403 0.00846 -0.3419 C 0.00833 -0.34421 0.0069 -0.33843 0.00638 -0.33634 C 0.00586 -0.33472 0.0056 -0.33287 0.00534 -0.33079 C 0.00365 -0.31968 0.0043 -0.32037 0.0043 -0.30671 L 0.0043 -0.30648 " pathEditMode="relative" rAng="0" ptsTypes="AAAAAAAAAAAAA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72 0.00648 L -0.03372 0.00695 C -0.02799 -7.40741E-7 -0.02005 -0.00486 -0.01367 -0.0088 C -0.01068 -0.01227 -0.00872 -0.01667 -0.00716 -0.01852 C 0.01511 -0.0581 -0.01575 -0.00903 0.00742 -0.05555 C 0.00912 -0.05787 0.01393 -0.05995 0.01511 -0.06227 C 0.02162 -0.07222 0.02526 -0.08333 0.03021 -0.09352 C 0.02682 -0.16204 0.05117 -0.25162 0.04466 -0.2956 C 0.03607 -0.33287 0.02383 -0.33542 0.01576 -0.33194 C 0.01315 -0.33194 0.00274 -0.30648 0.00091 -0.30648 " pathEditMode="relative" rAng="0" ptsTypes="AAAAAAAAAA"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2 -0.0007 L 0.02682 0.00139 C 0.02396 -0.02361 0.02656 -0.10209 0.02734 -0.14028 C 0.02865 -0.15602 0.02826 -0.16898 0.03112 -0.22685 C 0.03294 -0.27385 0.03203 -0.33704 0.02669 -0.35417 C 0.02148 -0.37199 0.00768 -0.36366 -0.00143 -0.34861 C -0.00417 -0.33843 -0.00625 -0.32014 -0.00625 -0.3176 L -0.00625 -0.31713 " pathEditMode="relative" rAng="0" ptsTypes="AAAAAAAA">
                                      <p:cBhvr>
                                        <p:cTn id="7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1297 L -0.02604 -0.01019 C -0.02123 -0.01598 -0.01276 -0.01829 -0.00638 -0.02153 C -0.00274 -0.02338 -0.00274 -0.02639 0.00052 -0.02732 C 0.00208 -0.03033 0.00547 -0.03149 0.00859 -0.03496 L 0.04948 -0.09098 C 0.06041 -0.14121 0.05885 -0.14005 0.06198 -0.20463 C 0.06185 -0.26436 0.06823 -0.26598 0.0513 -0.32801 C 0.02825 -0.37963 0.00013 -0.31922 0.00325 -0.31644 " pathEditMode="relative" rAng="0" ptsTypes="AAAAAAAAA">
                                      <p:cBhvr>
                                        <p:cTn id="8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4815 L 0.00625 -0.04607 L 0.01198 -0.06598 C 0.01276 -0.07037 0.01406 -0.07292 0.01511 -0.07709 C 0.01524 -0.0801 0.01563 -0.08149 0.01641 -0.0838 C 0.01771 -0.0882 0.01953 -0.09144 0.02084 -0.09514 C 0.02201 -0.09931 0.02253 -0.1044 0.0237 -0.10811 C 0.025 -0.11181 0.02617 -0.11482 0.02682 -0.11922 C 0.02735 -0.12269 0.02813 -0.12639 0.02865 -0.13033 C 0.03216 -0.14584 0.04401 -0.19329 0.04805 -0.20996 C 0.05 -0.21945 0.0513 -0.22848 0.05248 -0.23611 C 0.05287 -0.24283 0.05287 -0.25186 0.05417 -0.25764 C 0.05365 -0.27292 0.05456 -0.27871 0.05248 -0.29653 C 0.05052 -0.30533 0.05365 -0.31204 0.04961 -0.32639 C 0.04766 -0.34422 0.05287 -0.35232 0.03503 -0.36088 C 0.03021 -0.35903 0.01563 -0.3632 0.01315 -0.35811 C 0.01029 -0.35371 0.00391 -0.34607 0.00182 -0.34028 C -0.0026 -0.33195 -0.00338 -0.32338 -0.00416 -0.31667 L -0.00416 -0.3176 L -0.00416 -0.31736 " pathEditMode="relative" rAng="0" ptsTypes="AAAAAAAAAAAAAAAAAAAA">
                                      <p:cBhvr>
                                        <p:cTn id="10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0047 L -0.01354 0.00139 C -0.01341 -0.00579 -0.01106 -0.01111 -0.00833 -0.01574 C -0.00612 -0.02084 -0.00169 -0.03473 -0.00065 -0.04005 C -0.00026 -0.04329 0.00039 -0.04792 0.00079 -0.05186 C 0.00834 -0.08519 0.04935 -0.18264 0.04792 -0.23172 C 0.04831 -0.28774 0.05144 -0.28774 0.04388 -0.32778 C 0.04284 -0.33102 0.03711 -0.34908 0.02071 -0.3463 C 0.00677 -0.34491 0.00573 -0.32223 0.00547 -0.32037 L 0.00547 -0.3169 " pathEditMode="relative" rAng="0" ptsTypes="AAAAAAAAAA">
                                      <p:cBhvr>
                                        <p:cTn id="11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5 -0.00463 L -0.01355 -0.00301 C -0.00886 -0.00811 -0.00313 -0.01088 0.00182 -0.01111 L 0.01875 -0.02639 C 0.02981 -0.03588 0.0332 -0.03588 0.04166 -0.04908 C 0.04687 -0.05602 0.05442 -0.07385 0.05755 -0.08311 C 0.06145 -0.09977 0.06158 -0.11412 0.06497 -0.14815 C 0.0677 -0.17894 0.07461 -0.23635 0.07786 -0.28704 C 0.07721 -0.41065 0.03216 -0.42084 0.00872 -0.38542 C 0.00078 -0.36297 -0.00795 -0.33426 -0.00144 -0.31713 L -0.00144 -0.31667 " pathEditMode="relative" rAng="0" ptsTypes="AAAAAAAAAAA">
                                      <p:cBhvr>
                                        <p:cTn id="13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  <p:bldP spid="31" grpId="0" animBg="1"/>
      <p:bldP spid="51" grpId="0" animBg="1"/>
      <p:bldP spid="53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94" grpId="0" animBg="1"/>
      <p:bldP spid="106" grpId="0" animBg="1"/>
      <p:bldP spid="1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95" y="270512"/>
            <a:ext cx="4121385" cy="6316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9" y="4384871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컬러가 똑같게 고양이를 만든 후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손을 들고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고양이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기본 카드</a:t>
            </a:r>
          </a:p>
        </p:txBody>
      </p:sp>
    </p:spTree>
    <p:extLst>
      <p:ext uri="{BB962C8B-B14F-4D97-AF65-F5344CB8AC3E}">
        <p14:creationId xmlns:p14="http://schemas.microsoft.com/office/powerpoint/2010/main" val="2076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413446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두 엄지 손가락을 치켜 세우고 짝꿍에게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넌 최고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행동 카드</a:t>
            </a:r>
          </a:p>
        </p:txBody>
      </p:sp>
    </p:spTree>
    <p:extLst>
      <p:ext uri="{BB962C8B-B14F-4D97-AF65-F5344CB8AC3E}">
        <p14:creationId xmlns:p14="http://schemas.microsoft.com/office/powerpoint/2010/main" val="403637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2"/>
            <a:ext cx="4121384" cy="6316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9" y="4384871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컬러가 똑같게 할머니를 만든 후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손을 들고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할머니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기본 카드</a:t>
            </a:r>
          </a:p>
        </p:txBody>
      </p:sp>
    </p:spTree>
    <p:extLst>
      <p:ext uri="{BB962C8B-B14F-4D97-AF65-F5344CB8AC3E}">
        <p14:creationId xmlns:p14="http://schemas.microsoft.com/office/powerpoint/2010/main" val="24288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4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108646"/>
            <a:ext cx="2604439" cy="2179637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컬러가 </a:t>
            </a:r>
            <a:b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달라도 됩니다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오징어를 만든 후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손을 들고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오징어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그림자 카드</a:t>
            </a:r>
          </a:p>
        </p:txBody>
      </p:sp>
    </p:spTree>
    <p:extLst>
      <p:ext uri="{BB962C8B-B14F-4D97-AF65-F5344CB8AC3E}">
        <p14:creationId xmlns:p14="http://schemas.microsoft.com/office/powerpoint/2010/main" val="3154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4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9" y="4384871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컬러가 똑같게 돛단배를 만든 후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손을 들고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돛단배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기본 카드</a:t>
            </a:r>
          </a:p>
        </p:txBody>
      </p:sp>
    </p:spTree>
    <p:extLst>
      <p:ext uri="{BB962C8B-B14F-4D97-AF65-F5344CB8AC3E}">
        <p14:creationId xmlns:p14="http://schemas.microsoft.com/office/powerpoint/2010/main" val="106453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108646"/>
            <a:ext cx="2604439" cy="2179637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컬러가 </a:t>
            </a:r>
            <a:b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달라도 됩니다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얼굴을 만든 후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손을 들고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얼굴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이라고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그림자 카드</a:t>
            </a:r>
          </a:p>
        </p:txBody>
      </p:sp>
    </p:spTree>
    <p:extLst>
      <p:ext uri="{BB962C8B-B14F-4D97-AF65-F5344CB8AC3E}">
        <p14:creationId xmlns:p14="http://schemas.microsoft.com/office/powerpoint/2010/main" val="404212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2" cy="6316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413446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한 손을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높이 치켜들고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파이팅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이라고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행동 카드</a:t>
            </a:r>
          </a:p>
        </p:txBody>
      </p:sp>
    </p:spTree>
    <p:extLst>
      <p:ext uri="{BB962C8B-B14F-4D97-AF65-F5344CB8AC3E}">
        <p14:creationId xmlns:p14="http://schemas.microsoft.com/office/powerpoint/2010/main" val="3080534142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9" y="4384871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컬러가 똑같게  자라를 만든 후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손을 들고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자라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기본 카드</a:t>
            </a:r>
          </a:p>
        </p:txBody>
      </p:sp>
    </p:spTree>
    <p:extLst>
      <p:ext uri="{BB962C8B-B14F-4D97-AF65-F5344CB8AC3E}">
        <p14:creationId xmlns:p14="http://schemas.microsoft.com/office/powerpoint/2010/main" val="31793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9" y="4384871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컬러가 똑같게  말을 만든 후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손을 들고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말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이라고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기본 카드</a:t>
            </a:r>
          </a:p>
        </p:txBody>
      </p:sp>
    </p:spTree>
    <p:extLst>
      <p:ext uri="{BB962C8B-B14F-4D97-AF65-F5344CB8AC3E}">
        <p14:creationId xmlns:p14="http://schemas.microsoft.com/office/powerpoint/2010/main" val="152630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4"/>
            <a:ext cx="4121382" cy="63169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413446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재빨리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박수를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번 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</a:p>
          <a:p>
            <a:pPr algn="ctr"/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몸풀기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행동 카드</a:t>
            </a:r>
          </a:p>
        </p:txBody>
      </p:sp>
    </p:spTree>
    <p:extLst>
      <p:ext uri="{BB962C8B-B14F-4D97-AF65-F5344CB8AC3E}">
        <p14:creationId xmlns:p14="http://schemas.microsoft.com/office/powerpoint/2010/main" val="5334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63885937-34E8-4529-9499-74E4A960A861}"/>
              </a:ext>
            </a:extLst>
          </p:cNvPr>
          <p:cNvCxnSpPr>
            <a:cxnSpLocks/>
          </p:cNvCxnSpPr>
          <p:nvPr/>
        </p:nvCxnSpPr>
        <p:spPr>
          <a:xfrm>
            <a:off x="8252908" y="4049392"/>
            <a:ext cx="829179" cy="0"/>
          </a:xfrm>
          <a:prstGeom prst="straightConnector1">
            <a:avLst/>
          </a:prstGeom>
          <a:ln w="984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1000">
                  <a:srgbClr val="8BA1FF"/>
                </a:gs>
                <a:gs pos="74000">
                  <a:srgbClr val="4B6DFF"/>
                </a:gs>
              </a:gsLst>
              <a:lin ang="0" scaled="0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89E06D2F-6551-40B3-B0A3-C289A848C026}"/>
              </a:ext>
            </a:extLst>
          </p:cNvPr>
          <p:cNvCxnSpPr>
            <a:cxnSpLocks/>
          </p:cNvCxnSpPr>
          <p:nvPr/>
        </p:nvCxnSpPr>
        <p:spPr>
          <a:xfrm>
            <a:off x="3672486" y="4049392"/>
            <a:ext cx="829179" cy="0"/>
          </a:xfrm>
          <a:prstGeom prst="straightConnector1">
            <a:avLst/>
          </a:prstGeom>
          <a:ln w="984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1000">
                  <a:srgbClr val="8BA1FF"/>
                </a:gs>
                <a:gs pos="74000">
                  <a:srgbClr val="4B6DFF"/>
                </a:gs>
              </a:gsLst>
              <a:lin ang="0" scaled="0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언제</a:t>
            </a:r>
            <a:r>
              <a:rPr lang="en-US" altLang="ko-KR" dirty="0"/>
              <a:t>, </a:t>
            </a:r>
            <a:r>
              <a:rPr lang="ko-KR" altLang="en-US" dirty="0"/>
              <a:t>누가 </a:t>
            </a:r>
            <a:r>
              <a:rPr lang="ko-KR" altLang="en-US" dirty="0" err="1"/>
              <a:t>칠교를</a:t>
            </a:r>
            <a:r>
              <a:rPr lang="ko-KR" altLang="en-US" dirty="0"/>
              <a:t> 만들었나요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칠교의</a:t>
            </a:r>
            <a:r>
              <a:rPr lang="ko-KR" altLang="en-US" dirty="0"/>
              <a:t> 유래</a:t>
            </a:r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38DE665-67DE-4890-BD33-60790D6AEC63}"/>
              </a:ext>
            </a:extLst>
          </p:cNvPr>
          <p:cNvGrpSpPr/>
          <p:nvPr/>
        </p:nvGrpSpPr>
        <p:grpSpPr>
          <a:xfrm>
            <a:off x="75718" y="2376417"/>
            <a:ext cx="3596768" cy="3345951"/>
            <a:chOff x="668092" y="1973392"/>
            <a:chExt cx="4117985" cy="3523895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3AB91EEB-6A47-4352-BE8F-572225DD245B}"/>
                </a:ext>
              </a:extLst>
            </p:cNvPr>
            <p:cNvSpPr/>
            <p:nvPr/>
          </p:nvSpPr>
          <p:spPr>
            <a:xfrm>
              <a:off x="945597" y="1973392"/>
              <a:ext cx="3840480" cy="3523895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4B6DFF"/>
              </a:solidFill>
              <a:prstDash val="sysDot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1331946F-4CEE-4F09-8B35-6C84BD0460BA}"/>
                </a:ext>
              </a:extLst>
            </p:cNvPr>
            <p:cNvGrpSpPr/>
            <p:nvPr/>
          </p:nvGrpSpPr>
          <p:grpSpPr>
            <a:xfrm>
              <a:off x="668092" y="2719676"/>
              <a:ext cx="4062781" cy="2597149"/>
              <a:chOff x="1085945" y="2956714"/>
              <a:chExt cx="4062781" cy="2597149"/>
            </a:xfrm>
          </p:grpSpPr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4A6446BD-4A53-485E-BD02-C2F9AC370B91}"/>
                  </a:ext>
                </a:extLst>
              </p:cNvPr>
              <p:cNvGrpSpPr/>
              <p:nvPr/>
            </p:nvGrpSpPr>
            <p:grpSpPr>
              <a:xfrm>
                <a:off x="1085945" y="2956714"/>
                <a:ext cx="3783686" cy="1774506"/>
                <a:chOff x="489418" y="2794457"/>
                <a:chExt cx="3783686" cy="1774506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2A04308-823F-41BA-B2CC-FFE0418D5718}"/>
                    </a:ext>
                  </a:extLst>
                </p:cNvPr>
                <p:cNvSpPr txBox="1"/>
                <p:nvPr/>
              </p:nvSpPr>
              <p:spPr>
                <a:xfrm>
                  <a:off x="1101223" y="3144278"/>
                  <a:ext cx="3171881" cy="1424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2000" spc="-150" dirty="0">
                      <a:ln>
                        <a:solidFill>
                          <a:sysClr val="windowText" lastClr="000000">
                            <a:alpha val="0"/>
                          </a:sysClr>
                        </a:solidFill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약 4,000여 년 전에 중국의 탄(</a:t>
                  </a:r>
                  <a:r>
                    <a:rPr lang="ko-KR" altLang="en-US" sz="2000" spc="-150" dirty="0" err="1">
                      <a:ln>
                        <a:solidFill>
                          <a:sysClr val="windowText" lastClr="000000">
                            <a:alpha val="0"/>
                          </a:sysClr>
                        </a:solidFill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Tan</a:t>
                  </a:r>
                  <a:r>
                    <a:rPr lang="ko-KR" altLang="en-US" sz="2000" spc="-150" dirty="0">
                      <a:ln>
                        <a:solidFill>
                          <a:sysClr val="windowText" lastClr="000000">
                            <a:alpha val="0"/>
                          </a:sysClr>
                        </a:solidFill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)이라는 이름을 가진 신이 처음 발명</a:t>
                  </a:r>
                  <a:endParaRPr lang="ko-KR" altLang="en-US" sz="2000" spc="-15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870AF74-9C1D-403F-B3A7-F604BE7FFA37}"/>
                    </a:ext>
                  </a:extLst>
                </p:cNvPr>
                <p:cNvSpPr txBox="1"/>
                <p:nvPr/>
              </p:nvSpPr>
              <p:spPr>
                <a:xfrm>
                  <a:off x="489418" y="2794457"/>
                  <a:ext cx="9348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6000" spc="-150" dirty="0">
                      <a:ln>
                        <a:solidFill>
                          <a:sysClr val="windowText" lastClr="000000">
                            <a:alpha val="0"/>
                          </a:sysClr>
                        </a:solidFill>
                      </a:ln>
                      <a:solidFill>
                        <a:schemeClr val="bg2">
                          <a:lumMod val="90000"/>
                        </a:schemeClr>
                      </a:solidFill>
                      <a:latin typeface="HY견고딕" panose="02030600000101010101" pitchFamily="18" charset="-127"/>
                      <a:ea typeface="HY견고딕" panose="02030600000101010101" pitchFamily="18" charset="-127"/>
                    </a:rPr>
                    <a:t>“</a:t>
                  </a:r>
                  <a:endParaRPr lang="ko-KR" altLang="en-US" sz="60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AB2E5B-9418-4555-8EEE-83753566FFC2}"/>
                  </a:ext>
                </a:extLst>
              </p:cNvPr>
              <p:cNvSpPr txBox="1"/>
              <p:nvPr/>
            </p:nvSpPr>
            <p:spPr>
              <a:xfrm>
                <a:off x="4213856" y="4538200"/>
                <a:ext cx="93487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6000" spc="-150" dirty="0">
                    <a:ln>
                      <a:solidFill>
                        <a:sysClr val="windowText" lastClr="000000">
                          <a:alpha val="0"/>
                        </a:sysClr>
                      </a:solidFill>
                    </a:ln>
                    <a:solidFill>
                      <a:schemeClr val="bg2">
                        <a:lumMod val="90000"/>
                      </a:schemeClr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”</a:t>
                </a:r>
                <a:endParaRPr lang="ko-KR" altLang="en-US" sz="60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AF1CED8-BA5B-43E6-99F9-5BD9661C62A4}"/>
              </a:ext>
            </a:extLst>
          </p:cNvPr>
          <p:cNvGrpSpPr/>
          <p:nvPr/>
        </p:nvGrpSpPr>
        <p:grpSpPr>
          <a:xfrm>
            <a:off x="1182829" y="3263305"/>
            <a:ext cx="1660478" cy="1660478"/>
            <a:chOff x="1646451" y="2891006"/>
            <a:chExt cx="2002246" cy="2002246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0BE202B5-C802-42C2-8354-88ABA89A2489}"/>
                </a:ext>
              </a:extLst>
            </p:cNvPr>
            <p:cNvCxnSpPr>
              <a:cxnSpLocks/>
            </p:cNvCxnSpPr>
            <p:nvPr/>
          </p:nvCxnSpPr>
          <p:spPr>
            <a:xfrm>
              <a:off x="1646451" y="2891006"/>
              <a:ext cx="2002246" cy="2002246"/>
            </a:xfrm>
            <a:prstGeom prst="line">
              <a:avLst/>
            </a:prstGeom>
            <a:ln w="1016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F65E2C62-E211-4766-B7BF-C900EC06FC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646451" y="2891006"/>
              <a:ext cx="2002246" cy="2002246"/>
            </a:xfrm>
            <a:prstGeom prst="line">
              <a:avLst/>
            </a:prstGeom>
            <a:ln w="1016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6449BED-79EE-4979-B31F-04CB1B0CA688}"/>
              </a:ext>
            </a:extLst>
          </p:cNvPr>
          <p:cNvGrpSpPr/>
          <p:nvPr/>
        </p:nvGrpSpPr>
        <p:grpSpPr>
          <a:xfrm>
            <a:off x="4541369" y="5589675"/>
            <a:ext cx="3711539" cy="900000"/>
            <a:chOff x="5499727" y="5730349"/>
            <a:chExt cx="3711539" cy="90000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F1C114-F402-44AC-9337-E5049A3ADEA5}"/>
                </a:ext>
              </a:extLst>
            </p:cNvPr>
            <p:cNvSpPr txBox="1"/>
            <p:nvPr/>
          </p:nvSpPr>
          <p:spPr>
            <a:xfrm flipV="1">
              <a:off x="5499727" y="5730349"/>
              <a:ext cx="3711539" cy="900000"/>
            </a:xfrm>
            <a:prstGeom prst="wedgeRoundRectCallout">
              <a:avLst/>
            </a:prstGeom>
            <a:solidFill>
              <a:srgbClr val="FFC000"/>
            </a:solidFill>
            <a:ln w="3175">
              <a:noFill/>
              <a:prstDash val="solid"/>
            </a:ln>
          </p:spPr>
          <p:txBody>
            <a:bodyPr wrap="square" lIns="180000" tIns="144000" rIns="180000" bIns="108000" rtlCol="0">
              <a:spAutoFit/>
            </a:bodyPr>
            <a:lstStyle/>
            <a:p>
              <a:pPr marR="0" algn="ctr" rtl="0"/>
              <a:endParaRPr lang="ko-KR" altLang="en-US" b="1" spc="-1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C04472-7BD0-484C-A0DF-3C3123688DAF}"/>
                </a:ext>
              </a:extLst>
            </p:cNvPr>
            <p:cNvSpPr txBox="1"/>
            <p:nvPr/>
          </p:nvSpPr>
          <p:spPr>
            <a:xfrm>
              <a:off x="5926259" y="5863042"/>
              <a:ext cx="2858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pc="-150" dirty="0" err="1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bg1"/>
                  </a:solidFill>
                </a:rPr>
                <a:t>칠교를</a:t>
              </a:r>
              <a:r>
                <a:rPr lang="ko-KR" altLang="en-US" spc="-15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bg1"/>
                  </a:solidFill>
                </a:rPr>
                <a:t> 재밌게 설명하기 위한 </a:t>
              </a:r>
              <a:endParaRPr lang="en-US" altLang="ko-KR" spc="-1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pc="-150" dirty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bg1"/>
                  </a:solidFill>
                </a:rPr>
                <a:t>스토리텔링일 뿐임</a:t>
              </a:r>
              <a:endParaRPr lang="ko-KR" altLang="en-US" dirty="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E14DE29-23F5-4C70-84EE-E71F121A1F1A}"/>
              </a:ext>
            </a:extLst>
          </p:cNvPr>
          <p:cNvGrpSpPr/>
          <p:nvPr/>
        </p:nvGrpSpPr>
        <p:grpSpPr>
          <a:xfrm>
            <a:off x="4541369" y="1832718"/>
            <a:ext cx="3711539" cy="3636267"/>
            <a:chOff x="6689722" y="1587676"/>
            <a:chExt cx="3967653" cy="3887186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B8A09D2D-6472-402A-9A14-DCF7D9440A06}"/>
                </a:ext>
              </a:extLst>
            </p:cNvPr>
            <p:cNvGrpSpPr/>
            <p:nvPr/>
          </p:nvGrpSpPr>
          <p:grpSpPr>
            <a:xfrm>
              <a:off x="6689722" y="1587676"/>
              <a:ext cx="3967653" cy="3264646"/>
              <a:chOff x="5543550" y="1924050"/>
              <a:chExt cx="5353050" cy="4419600"/>
            </a:xfr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071443E5-F64F-43E4-830F-0FBC3C9DA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2434" y="2015508"/>
                <a:ext cx="5155281" cy="4255733"/>
              </a:xfrm>
              <a:prstGeom prst="rect">
                <a:avLst/>
              </a:prstGeom>
              <a:grpFill/>
              <a:ln w="50800">
                <a:noFill/>
              </a:ln>
            </p:spPr>
          </p:pic>
          <p:sp>
            <p:nvSpPr>
              <p:cNvPr id="4" name="사각형: 둥근 모서리 3">
                <a:extLst>
                  <a:ext uri="{FF2B5EF4-FFF2-40B4-BE49-F238E27FC236}">
                    <a16:creationId xmlns:a16="http://schemas.microsoft.com/office/drawing/2014/main" id="{34BE7857-F0C4-4FA6-88FC-6B58E3FF219A}"/>
                  </a:ext>
                </a:extLst>
              </p:cNvPr>
              <p:cNvSpPr/>
              <p:nvPr/>
            </p:nvSpPr>
            <p:spPr>
              <a:xfrm>
                <a:off x="5543550" y="1924050"/>
                <a:ext cx="5353050" cy="4419600"/>
              </a:xfrm>
              <a:prstGeom prst="roundRect">
                <a:avLst>
                  <a:gd name="adj" fmla="val 1565"/>
                </a:avLst>
              </a:prstGeom>
              <a:grpFill/>
              <a:ln w="63500">
                <a:solidFill>
                  <a:srgbClr val="4B6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27A4B1-3782-41D7-9FC4-5F9F49C5E9E8}"/>
                </a:ext>
              </a:extLst>
            </p:cNvPr>
            <p:cNvSpPr txBox="1"/>
            <p:nvPr/>
          </p:nvSpPr>
          <p:spPr>
            <a:xfrm>
              <a:off x="6763013" y="4981340"/>
              <a:ext cx="3811397" cy="493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스토리텔러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샘 로이드(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Sam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Loyd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)가  19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8년에 저술한</a:t>
              </a:r>
              <a:endParaRPr lang="en-US" altLang="ko-KR" sz="12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『The 8th 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Book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of 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Tan』에서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처음  서술 됨</a:t>
              </a: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1C3297FC-DBC1-4CD7-AC16-AAED68BD9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3014" y="1650243"/>
              <a:ext cx="3811397" cy="3146344"/>
            </a:xfrm>
            <a:prstGeom prst="rect">
              <a:avLst/>
            </a:prstGeom>
          </p:spPr>
        </p:pic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249FC93-28CE-463B-AAB1-4F318B08028F}"/>
              </a:ext>
            </a:extLst>
          </p:cNvPr>
          <p:cNvGrpSpPr/>
          <p:nvPr/>
        </p:nvGrpSpPr>
        <p:grpSpPr>
          <a:xfrm>
            <a:off x="9190351" y="2685712"/>
            <a:ext cx="2811818" cy="2727360"/>
            <a:chOff x="9245165" y="2872496"/>
            <a:chExt cx="2811818" cy="2727360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2CED41C9-AD76-4789-80E4-34656DA40B42}"/>
                </a:ext>
              </a:extLst>
            </p:cNvPr>
            <p:cNvSpPr/>
            <p:nvPr/>
          </p:nvSpPr>
          <p:spPr>
            <a:xfrm>
              <a:off x="9245165" y="2872496"/>
              <a:ext cx="2811818" cy="272736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16000" rIns="0" rtlCol="0" anchor="ctr"/>
            <a:lstStyle/>
            <a:p>
              <a:pPr algn="ctr"/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r>
                <a:rPr lang="en-US" altLang="ko-KR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200</a:t>
              </a:r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여 년 전에 만들어졌다는 주장부터</a:t>
              </a:r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수천 년 전에 만들어졌다는 주장까지 다양함</a:t>
              </a: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649FBED-E59A-4086-BED0-C6295797796B}"/>
                </a:ext>
              </a:extLst>
            </p:cNvPr>
            <p:cNvSpPr/>
            <p:nvPr/>
          </p:nvSpPr>
          <p:spPr>
            <a:xfrm>
              <a:off x="10379272" y="3157198"/>
              <a:ext cx="543604" cy="5436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2102B424-978B-41A4-A19B-8BE239AC6001}"/>
              </a:ext>
            </a:extLst>
          </p:cNvPr>
          <p:cNvGrpSpPr/>
          <p:nvPr/>
        </p:nvGrpSpPr>
        <p:grpSpPr>
          <a:xfrm>
            <a:off x="9190351" y="2685712"/>
            <a:ext cx="2811818" cy="2727360"/>
            <a:chOff x="9245165" y="2872496"/>
            <a:chExt cx="2811818" cy="2727360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64C3A6E0-99FA-4836-BAF7-6294AA4EA52C}"/>
                </a:ext>
              </a:extLst>
            </p:cNvPr>
            <p:cNvSpPr/>
            <p:nvPr/>
          </p:nvSpPr>
          <p:spPr>
            <a:xfrm>
              <a:off x="9245165" y="2872496"/>
              <a:ext cx="2811818" cy="2727360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16000" rIns="0" rtlCol="0" anchor="ctr"/>
            <a:lstStyle/>
            <a:p>
              <a:pPr algn="ctr"/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>
                <a:lnSpc>
                  <a:spcPts val="2300"/>
                </a:lnSpc>
              </a:pPr>
              <a:r>
                <a:rPr lang="ko-KR" altLang="en-US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언제</a:t>
              </a:r>
              <a:r>
                <a:rPr lang="en-US" altLang="ko-KR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ko-KR" altLang="en-US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어디서</a:t>
              </a:r>
              <a:r>
                <a:rPr lang="en-US" altLang="ko-KR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</a:t>
              </a:r>
              <a:r>
                <a:rPr lang="ko-KR" altLang="en-US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누가 만들었는지</a:t>
              </a:r>
              <a:br>
                <a:rPr lang="en-US" altLang="ko-KR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ko-KR" altLang="en-US" b="1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정확한 유래를 </a:t>
              </a:r>
              <a:endParaRPr lang="en-US" altLang="ko-KR" b="1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lnSpc>
                  <a:spcPts val="2300"/>
                </a:lnSpc>
              </a:pPr>
              <a:r>
                <a:rPr lang="ko-KR" altLang="en-US" b="1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알 수 없음</a:t>
              </a: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0226CDE0-0B76-418B-8852-C5E34745EBE4}"/>
                </a:ext>
              </a:extLst>
            </p:cNvPr>
            <p:cNvSpPr/>
            <p:nvPr/>
          </p:nvSpPr>
          <p:spPr>
            <a:xfrm>
              <a:off x="10379272" y="3157198"/>
              <a:ext cx="543604" cy="5436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C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6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6DAB1C4-BAE1-4BCD-B92B-E008F0C53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9" y="1455916"/>
            <a:ext cx="5251249" cy="3946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FA068-E23B-4B86-84D9-DAAFFD8199A6}"/>
              </a:ext>
            </a:extLst>
          </p:cNvPr>
          <p:cNvSpPr txBox="1"/>
          <p:nvPr/>
        </p:nvSpPr>
        <p:spPr>
          <a:xfrm>
            <a:off x="5702300" y="2674620"/>
            <a:ext cx="5384800" cy="1805940"/>
          </a:xfrm>
          <a:prstGeom prst="rect">
            <a:avLst/>
          </a:prstGeom>
          <a:solidFill>
            <a:srgbClr val="A9D9D3"/>
          </a:solidFill>
          <a:ln w="38100" cmpd="sng">
            <a:noFill/>
            <a:prstDash val="sysDot"/>
          </a:ln>
          <a:effectLst/>
        </p:spPr>
        <p:txBody>
          <a:bodyPr wrap="square" lIns="360000" tIns="288000" rIns="360000" bIns="360000">
            <a:noAutofit/>
          </a:bodyPr>
          <a:lstStyle/>
          <a:p>
            <a:pPr algn="ctr"/>
            <a:r>
              <a:rPr lang="ko-KR" altLang="en-US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스피드 </a:t>
            </a:r>
            <a:r>
              <a:rPr lang="ko-KR" altLang="en-US" sz="6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칠교</a:t>
            </a:r>
            <a:endParaRPr lang="ko-KR" altLang="en-US" sz="6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2970215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준비물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E239251-B22C-4E46-BA6C-CC06B90ED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180975" indent="-180975" algn="l">
              <a:lnSpc>
                <a:spcPts val="3000"/>
              </a:lnSpc>
              <a:buFont typeface="+mj-lt"/>
              <a:buAutoNum type="arabicPeriod"/>
            </a:pPr>
            <a:r>
              <a:rPr lang="ko-KR" altLang="en-US" dirty="0" err="1"/>
              <a:t>칠교</a:t>
            </a:r>
            <a:r>
              <a:rPr lang="ko-KR" altLang="en-US" dirty="0"/>
              <a:t> 카드 </a:t>
            </a:r>
            <a:r>
              <a:rPr lang="en-US" altLang="ko-KR" dirty="0"/>
              <a:t>: </a:t>
            </a:r>
            <a:r>
              <a:rPr lang="ko-KR" altLang="en-US" dirty="0" err="1"/>
              <a:t>모둠별로</a:t>
            </a:r>
            <a:r>
              <a:rPr lang="ko-KR" altLang="en-US" dirty="0"/>
              <a:t> </a:t>
            </a:r>
            <a:r>
              <a:rPr lang="en-US" altLang="ko-KR" dirty="0"/>
              <a:t>40~50</a:t>
            </a:r>
            <a:r>
              <a:rPr lang="ko-KR" altLang="en-US" dirty="0"/>
              <a:t>장</a:t>
            </a:r>
            <a:endParaRPr lang="en-US" altLang="ko-KR" dirty="0"/>
          </a:p>
          <a:p>
            <a:pPr marL="180975" indent="-180975" algn="l">
              <a:lnSpc>
                <a:spcPts val="3000"/>
              </a:lnSpc>
              <a:buFont typeface="+mj-lt"/>
              <a:buAutoNum type="arabicPeriod"/>
            </a:pPr>
            <a:r>
              <a:rPr lang="ko-KR" altLang="en-US" dirty="0" err="1"/>
              <a:t>칠교</a:t>
            </a:r>
            <a:r>
              <a:rPr lang="ko-KR" altLang="en-US" dirty="0"/>
              <a:t> </a:t>
            </a:r>
            <a:r>
              <a:rPr lang="en-US" altLang="ko-KR" dirty="0"/>
              <a:t>: 1</a:t>
            </a:r>
            <a:r>
              <a:rPr lang="ko-KR" altLang="en-US" dirty="0"/>
              <a:t>인당 </a:t>
            </a:r>
            <a:r>
              <a:rPr lang="en-US" altLang="ko-KR" dirty="0"/>
              <a:t>1</a:t>
            </a:r>
            <a:r>
              <a:rPr lang="ko-KR" altLang="en-US" dirty="0"/>
              <a:t>세트</a:t>
            </a:r>
            <a:endParaRPr lang="en-US" altLang="ko-KR" dirty="0"/>
          </a:p>
          <a:p>
            <a:pPr marL="180975" indent="-180975" algn="l">
              <a:lnSpc>
                <a:spcPts val="3000"/>
              </a:lnSpc>
              <a:buFont typeface="+mj-lt"/>
              <a:buAutoNum type="arabicPeriod"/>
            </a:pPr>
            <a:r>
              <a:rPr lang="ko-KR" altLang="en-US" dirty="0"/>
              <a:t>게임 벨 </a:t>
            </a:r>
            <a:r>
              <a:rPr lang="en-US" altLang="ko-KR" dirty="0"/>
              <a:t>: </a:t>
            </a:r>
            <a:r>
              <a:rPr lang="ko-KR" altLang="en-US" dirty="0" err="1"/>
              <a:t>모둠별로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r>
              <a:rPr lang="ko-KR" altLang="en-US" dirty="0"/>
              <a:t>개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542DC61-3C8F-4812-A688-5CB62BC0B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522446"/>
            <a:ext cx="6928099" cy="58131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1AEF0C6-71D4-434B-8586-B5A222D86577}"/>
              </a:ext>
            </a:extLst>
          </p:cNvPr>
          <p:cNvSpPr txBox="1"/>
          <p:nvPr/>
        </p:nvSpPr>
        <p:spPr>
          <a:xfrm>
            <a:off x="4391025" y="6058555"/>
            <a:ext cx="1604665" cy="276999"/>
          </a:xfrm>
          <a:prstGeom prst="rect">
            <a:avLst/>
          </a:prstGeom>
          <a:solidFill>
            <a:srgbClr val="19494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 spc="-15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게임 카드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001A80-184E-4451-93B6-CA218D6EAD0C}"/>
              </a:ext>
            </a:extLst>
          </p:cNvPr>
          <p:cNvSpPr txBox="1"/>
          <p:nvPr/>
        </p:nvSpPr>
        <p:spPr>
          <a:xfrm>
            <a:off x="10382250" y="3680638"/>
            <a:ext cx="1604665" cy="276999"/>
          </a:xfrm>
          <a:prstGeom prst="rect">
            <a:avLst/>
          </a:prstGeom>
          <a:solidFill>
            <a:srgbClr val="19494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 spc="-15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ko-KR" altLang="en-US" dirty="0" err="1"/>
              <a:t>칠교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A8CD33-5F57-4C88-9D6A-3616984B08D4}"/>
              </a:ext>
            </a:extLst>
          </p:cNvPr>
          <p:cNvSpPr txBox="1"/>
          <p:nvPr/>
        </p:nvSpPr>
        <p:spPr>
          <a:xfrm>
            <a:off x="9848850" y="1025722"/>
            <a:ext cx="1604665" cy="276999"/>
          </a:xfrm>
          <a:prstGeom prst="rect">
            <a:avLst/>
          </a:prstGeom>
          <a:solidFill>
            <a:srgbClr val="19494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 spc="-15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게임 벨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119A44F8-F16E-4255-96D0-F9B4A0C03300}"/>
              </a:ext>
            </a:extLst>
          </p:cNvPr>
          <p:cNvSpPr/>
          <p:nvPr/>
        </p:nvSpPr>
        <p:spPr>
          <a:xfrm>
            <a:off x="6996971" y="5181600"/>
            <a:ext cx="123825" cy="152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연결선: 구부러짐 16">
            <a:extLst>
              <a:ext uri="{FF2B5EF4-FFF2-40B4-BE49-F238E27FC236}">
                <a16:creationId xmlns:a16="http://schemas.microsoft.com/office/drawing/2014/main" id="{5A806E19-D0B0-4DC1-AD54-C10E3AA58A4B}"/>
              </a:ext>
            </a:extLst>
          </p:cNvPr>
          <p:cNvCxnSpPr>
            <a:cxnSpLocks/>
            <a:stCxn id="27" idx="3"/>
            <a:endCxn id="15" idx="3"/>
          </p:cNvCxnSpPr>
          <p:nvPr/>
        </p:nvCxnSpPr>
        <p:spPr>
          <a:xfrm flipV="1">
            <a:off x="5995690" y="5311682"/>
            <a:ext cx="1019415" cy="885373"/>
          </a:xfrm>
          <a:prstGeom prst="curvedConnector2">
            <a:avLst/>
          </a:prstGeom>
          <a:ln w="50800">
            <a:solidFill>
              <a:srgbClr val="19494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타원 18">
            <a:extLst>
              <a:ext uri="{FF2B5EF4-FFF2-40B4-BE49-F238E27FC236}">
                <a16:creationId xmlns:a16="http://schemas.microsoft.com/office/drawing/2014/main" id="{FD7CD372-2FF1-4A35-8491-7639B1A7A308}"/>
              </a:ext>
            </a:extLst>
          </p:cNvPr>
          <p:cNvSpPr/>
          <p:nvPr/>
        </p:nvSpPr>
        <p:spPr>
          <a:xfrm>
            <a:off x="9248775" y="3263087"/>
            <a:ext cx="114300" cy="1659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DB0B40B2-3B15-4A12-B202-71453C88F0E2}"/>
              </a:ext>
            </a:extLst>
          </p:cNvPr>
          <p:cNvSpPr/>
          <p:nvPr/>
        </p:nvSpPr>
        <p:spPr>
          <a:xfrm>
            <a:off x="8077200" y="3038475"/>
            <a:ext cx="114300" cy="1659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연결선: 구부러짐 34">
            <a:extLst>
              <a:ext uri="{FF2B5EF4-FFF2-40B4-BE49-F238E27FC236}">
                <a16:creationId xmlns:a16="http://schemas.microsoft.com/office/drawing/2014/main" id="{E6992879-5ACA-4F1E-B905-DB3F49389AA6}"/>
              </a:ext>
            </a:extLst>
          </p:cNvPr>
          <p:cNvCxnSpPr>
            <a:cxnSpLocks/>
            <a:stCxn id="28" idx="0"/>
            <a:endCxn id="19" idx="6"/>
          </p:cNvCxnSpPr>
          <p:nvPr/>
        </p:nvCxnSpPr>
        <p:spPr>
          <a:xfrm rot="16200000" flipV="1">
            <a:off x="10106532" y="2602587"/>
            <a:ext cx="334594" cy="1821508"/>
          </a:xfrm>
          <a:prstGeom prst="curvedConnector2">
            <a:avLst/>
          </a:prstGeom>
          <a:ln w="50800">
            <a:solidFill>
              <a:srgbClr val="19494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연결선: 구부러짐 37">
            <a:extLst>
              <a:ext uri="{FF2B5EF4-FFF2-40B4-BE49-F238E27FC236}">
                <a16:creationId xmlns:a16="http://schemas.microsoft.com/office/drawing/2014/main" id="{0B684291-1167-4018-AFF1-4910AAE27CC9}"/>
              </a:ext>
            </a:extLst>
          </p:cNvPr>
          <p:cNvCxnSpPr>
            <a:cxnSpLocks/>
            <a:stCxn id="29" idx="1"/>
            <a:endCxn id="33" idx="7"/>
          </p:cNvCxnSpPr>
          <p:nvPr/>
        </p:nvCxnSpPr>
        <p:spPr>
          <a:xfrm rot="10800000" flipV="1">
            <a:off x="8174762" y="1164222"/>
            <a:ext cx="1674089" cy="1898550"/>
          </a:xfrm>
          <a:prstGeom prst="curvedConnector2">
            <a:avLst/>
          </a:prstGeom>
          <a:ln w="50800">
            <a:solidFill>
              <a:srgbClr val="19494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844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개인전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819B0D4-FA18-41C1-8293-4CBC30AE7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89D9425-C9D4-4919-836E-229000898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-1793" r="391" b="-3581"/>
          <a:stretch/>
        </p:blipFill>
        <p:spPr>
          <a:xfrm>
            <a:off x="3779192" y="361950"/>
            <a:ext cx="7984839" cy="447675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2C941EA4-70FA-47F8-BA2B-8B57AF4FDFB1}"/>
              </a:ext>
            </a:extLst>
          </p:cNvPr>
          <p:cNvGrpSpPr/>
          <p:nvPr/>
        </p:nvGrpSpPr>
        <p:grpSpPr>
          <a:xfrm>
            <a:off x="3779192" y="5017057"/>
            <a:ext cx="7984839" cy="1364693"/>
            <a:chOff x="3578510" y="726743"/>
            <a:chExt cx="7984839" cy="1364693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975C8235-57A3-4D88-B888-95F7C2D6BA86}"/>
                </a:ext>
              </a:extLst>
            </p:cNvPr>
            <p:cNvSpPr/>
            <p:nvPr/>
          </p:nvSpPr>
          <p:spPr>
            <a:xfrm>
              <a:off x="3919198" y="844564"/>
              <a:ext cx="7644151" cy="1246872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72000" rIns="0" bIns="0" rtlCol="0" anchor="ctr"/>
            <a:lstStyle/>
            <a:p>
              <a:pPr>
                <a:lnSpc>
                  <a:spcPts val="3500"/>
                </a:lnSpc>
              </a:pP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칠교를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한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세트씩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나눠 갖고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카드 더미와 종을 중앙에 놓습니다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24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81BB3D76-5B5E-43CE-8618-799CC5E56313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85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개인전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A221651-A429-4440-9EFB-20BB4D7E8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C941EA4-70FA-47F8-BA2B-8B57AF4FDFB1}"/>
              </a:ext>
            </a:extLst>
          </p:cNvPr>
          <p:cNvGrpSpPr/>
          <p:nvPr/>
        </p:nvGrpSpPr>
        <p:grpSpPr>
          <a:xfrm>
            <a:off x="3692810" y="645082"/>
            <a:ext cx="7984839" cy="1092532"/>
            <a:chOff x="3578510" y="726743"/>
            <a:chExt cx="7984839" cy="1092532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975C8235-57A3-4D88-B888-95F7C2D6BA86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0" rtlCol="0" anchor="ctr"/>
            <a:lstStyle/>
            <a:p>
              <a:pPr>
                <a:lnSpc>
                  <a:spcPts val="23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선을 정한 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선이 카드 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장을 뒤집습니다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24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81BB3D76-5B5E-43CE-8618-799CC5E56313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100EA55-F14E-4CB1-9EB1-11EB2234E94B}"/>
              </a:ext>
            </a:extLst>
          </p:cNvPr>
          <p:cNvGrpSpPr/>
          <p:nvPr/>
        </p:nvGrpSpPr>
        <p:grpSpPr>
          <a:xfrm>
            <a:off x="3692810" y="2038143"/>
            <a:ext cx="7984839" cy="1092532"/>
            <a:chOff x="3578510" y="726743"/>
            <a:chExt cx="7984839" cy="1092532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83E200F5-D980-433D-961F-6ED02B5235C6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카드에 나온 모양을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칠교로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재빨리 만들고 종을 칩니다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B7E4A32D-EF3A-44E8-8855-DAF13CABF150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D5C10CB-4F6E-4F5E-B7B8-48D00427E96D}"/>
              </a:ext>
            </a:extLst>
          </p:cNvPr>
          <p:cNvGrpSpPr/>
          <p:nvPr/>
        </p:nvGrpSpPr>
        <p:grpSpPr>
          <a:xfrm>
            <a:off x="3692810" y="3431204"/>
            <a:ext cx="7984839" cy="1363421"/>
            <a:chOff x="3578510" y="726743"/>
            <a:chExt cx="7984839" cy="1363421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443133CF-6B10-4670-AE94-3813690E7A1F}"/>
                </a:ext>
              </a:extLst>
            </p:cNvPr>
            <p:cNvSpPr/>
            <p:nvPr/>
          </p:nvSpPr>
          <p:spPr>
            <a:xfrm>
              <a:off x="3919198" y="844564"/>
              <a:ext cx="7644151" cy="1245600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ts val="35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종을 먼저 친 사람이 카드를 획득하고 </a:t>
              </a:r>
              <a:b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다음 카드를 뒤집습니다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237900E-F5D1-47E6-8B47-5207F4D862BE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99BDBFC-42AD-47DF-B540-4FAFEC7F081A}"/>
              </a:ext>
            </a:extLst>
          </p:cNvPr>
          <p:cNvGrpSpPr/>
          <p:nvPr/>
        </p:nvGrpSpPr>
        <p:grpSpPr>
          <a:xfrm>
            <a:off x="3692810" y="5095153"/>
            <a:ext cx="7984839" cy="1092532"/>
            <a:chOff x="3578510" y="726743"/>
            <a:chExt cx="7984839" cy="1092532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07BEF417-8035-486E-A54C-C06DF632FB87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게임이 끝났을 때 카드를 많이 딴 사람이 승리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!</a:t>
              </a: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14A4081C-D18F-4FA9-8C1D-771EA0833222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5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2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온라인 미디어 1">
            <a:hlinkClick r:id="" action="ppaction://media"/>
            <a:extLst>
              <a:ext uri="{FF2B5EF4-FFF2-40B4-BE49-F238E27FC236}">
                <a16:creationId xmlns:a16="http://schemas.microsoft.com/office/drawing/2014/main" id="{B4C9DE87-9279-4D0C-BE57-3AE14F6C2F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4BA77C-C015-4094-BE9F-D3F40CFD531E}"/>
              </a:ext>
            </a:extLst>
          </p:cNvPr>
          <p:cNvSpPr txBox="1"/>
          <p:nvPr/>
        </p:nvSpPr>
        <p:spPr>
          <a:xfrm>
            <a:off x="4483804" y="2188278"/>
            <a:ext cx="6686924" cy="2481443"/>
          </a:xfrm>
          <a:prstGeom prst="roundRect">
            <a:avLst>
              <a:gd name="adj" fmla="val 7796"/>
            </a:avLst>
          </a:prstGeom>
          <a:solidFill>
            <a:srgbClr val="82CCD7"/>
          </a:solidFill>
          <a:ln w="38100" cmpd="sng">
            <a:noFill/>
            <a:prstDash val="sysDot"/>
          </a:ln>
          <a:effectLst/>
        </p:spPr>
        <p:txBody>
          <a:bodyPr wrap="square" lIns="360000" tIns="360000" rIns="360000" bIns="36000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스피드 </a:t>
            </a:r>
            <a:r>
              <a:rPr lang="ko-KR" altLang="en-US" sz="54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칠교를</a:t>
            </a:r>
            <a:r>
              <a:rPr lang="ko-KR" altLang="en-US" sz="54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팀전으로 해볼까요</a:t>
            </a:r>
            <a:r>
              <a:rPr lang="en-US" altLang="ko-KR" sz="54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54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C5D553C-B6F8-4397-85E8-5D3535BE8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07" y="1658242"/>
            <a:ext cx="3155229" cy="33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26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팀전</a:t>
            </a:r>
            <a:endParaRPr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A221651-A429-4440-9EFB-20BB4D7E8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C941EA4-70FA-47F8-BA2B-8B57AF4FDFB1}"/>
              </a:ext>
            </a:extLst>
          </p:cNvPr>
          <p:cNvGrpSpPr/>
          <p:nvPr/>
        </p:nvGrpSpPr>
        <p:grpSpPr>
          <a:xfrm>
            <a:off x="3692810" y="1584865"/>
            <a:ext cx="7984839" cy="1092532"/>
            <a:chOff x="3578510" y="726743"/>
            <a:chExt cx="7984839" cy="1092532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975C8235-57A3-4D88-B888-95F7C2D6BA86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0" rtlCol="0" anchor="ctr"/>
            <a:lstStyle/>
            <a:p>
              <a:pPr>
                <a:lnSpc>
                  <a:spcPts val="23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선을 정한 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선이 카드 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장을 뒤집습니다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24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81BB3D76-5B5E-43CE-8618-799CC5E56313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100EA55-F14E-4CB1-9EB1-11EB2234E94B}"/>
              </a:ext>
            </a:extLst>
          </p:cNvPr>
          <p:cNvGrpSpPr/>
          <p:nvPr/>
        </p:nvGrpSpPr>
        <p:grpSpPr>
          <a:xfrm>
            <a:off x="3692810" y="2715406"/>
            <a:ext cx="7984839" cy="1092532"/>
            <a:chOff x="3578510" y="726743"/>
            <a:chExt cx="7984839" cy="1092532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83E200F5-D980-433D-961F-6ED02B5235C6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카드에 나온 모양을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칠교로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재빨리 만들고 종을 칩니다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B7E4A32D-EF3A-44E8-8855-DAF13CABF150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D5C10CB-4F6E-4F5E-B7B8-48D00427E96D}"/>
              </a:ext>
            </a:extLst>
          </p:cNvPr>
          <p:cNvGrpSpPr/>
          <p:nvPr/>
        </p:nvGrpSpPr>
        <p:grpSpPr>
          <a:xfrm>
            <a:off x="3692810" y="3845948"/>
            <a:ext cx="7984839" cy="1363421"/>
            <a:chOff x="3578510" y="726743"/>
            <a:chExt cx="7984839" cy="1363421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443133CF-6B10-4670-AE94-3813690E7A1F}"/>
                </a:ext>
              </a:extLst>
            </p:cNvPr>
            <p:cNvSpPr/>
            <p:nvPr/>
          </p:nvSpPr>
          <p:spPr>
            <a:xfrm>
              <a:off x="3919198" y="844564"/>
              <a:ext cx="7644151" cy="1245600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ts val="35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종을 먼저 친 사람이 카드를 획득하고 </a:t>
              </a:r>
              <a:b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다음 카드를 뒤집습니다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237900E-F5D1-47E6-8B47-5207F4D862BE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99BDBFC-42AD-47DF-B540-4FAFEC7F081A}"/>
              </a:ext>
            </a:extLst>
          </p:cNvPr>
          <p:cNvGrpSpPr/>
          <p:nvPr/>
        </p:nvGrpSpPr>
        <p:grpSpPr>
          <a:xfrm>
            <a:off x="3692810" y="5247379"/>
            <a:ext cx="7984839" cy="1363420"/>
            <a:chOff x="3578510" y="726743"/>
            <a:chExt cx="7984839" cy="1363420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07BEF417-8035-486E-A54C-C06DF632FB87}"/>
                </a:ext>
              </a:extLst>
            </p:cNvPr>
            <p:cNvSpPr/>
            <p:nvPr/>
          </p:nvSpPr>
          <p:spPr>
            <a:xfrm>
              <a:off x="3919198" y="844563"/>
              <a:ext cx="7644151" cy="1245600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카드 더미의 카드가 떨어지면 팀끼리 카드를 모읍니다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합친 카드의 장수가 많은 팀이 승리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!</a:t>
              </a: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14A4081C-D18F-4FA9-8C1D-771EA0833222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5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768BF49-3510-42A8-AB23-67EE432EECDE}"/>
              </a:ext>
            </a:extLst>
          </p:cNvPr>
          <p:cNvGrpSpPr/>
          <p:nvPr/>
        </p:nvGrpSpPr>
        <p:grpSpPr>
          <a:xfrm>
            <a:off x="3692810" y="182163"/>
            <a:ext cx="7984839" cy="1364693"/>
            <a:chOff x="3578510" y="726743"/>
            <a:chExt cx="7984839" cy="1364693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BA3EF594-AFE6-4C7F-A150-0E48574A3547}"/>
                </a:ext>
              </a:extLst>
            </p:cNvPr>
            <p:cNvSpPr/>
            <p:nvPr/>
          </p:nvSpPr>
          <p:spPr>
            <a:xfrm>
              <a:off x="3919198" y="844564"/>
              <a:ext cx="7644151" cy="1246872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72000" rIns="0" bIns="0" rtlCol="0" anchor="ctr"/>
            <a:lstStyle/>
            <a:p>
              <a:pPr>
                <a:lnSpc>
                  <a:spcPts val="3500"/>
                </a:lnSpc>
              </a:pP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칠교를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한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세트씩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나눠 갖고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팀끼리 나란히 앉습니다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카드 더미와 종을 중앙에 놓습니다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24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E697C976-A00E-484D-8087-AF00B7D457A0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89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6DAB1C4-BAE1-4BCD-B92B-E008F0C53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9" y="1455916"/>
            <a:ext cx="5251249" cy="3946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FA068-E23B-4B86-84D9-DAAFFD8199A6}"/>
              </a:ext>
            </a:extLst>
          </p:cNvPr>
          <p:cNvSpPr txBox="1"/>
          <p:nvPr/>
        </p:nvSpPr>
        <p:spPr>
          <a:xfrm>
            <a:off x="5702300" y="2197100"/>
            <a:ext cx="5384800" cy="2755900"/>
          </a:xfrm>
          <a:prstGeom prst="rect">
            <a:avLst/>
          </a:prstGeom>
          <a:solidFill>
            <a:srgbClr val="A9D9D3"/>
          </a:solidFill>
          <a:ln w="38100" cmpd="sng">
            <a:noFill/>
            <a:prstDash val="sysDot"/>
          </a:ln>
          <a:effectLst/>
        </p:spPr>
        <p:txBody>
          <a:bodyPr wrap="square" lIns="360000" tIns="360000" rIns="360000" bIns="360000">
            <a:noAutofit/>
          </a:bodyPr>
          <a:lstStyle/>
          <a:p>
            <a:pPr algn="ctr"/>
            <a:r>
              <a:rPr lang="ko-KR" altLang="en-US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모둠</a:t>
            </a:r>
            <a:endParaRPr lang="en-US" altLang="ko-KR" sz="6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스피드 </a:t>
            </a:r>
            <a:r>
              <a:rPr lang="ko-KR" altLang="en-US" sz="6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칠교</a:t>
            </a:r>
            <a:endParaRPr lang="ko-KR" altLang="en-US" sz="6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734842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ACC4439-B517-4BB6-A612-6A85DAFB861D}"/>
              </a:ext>
            </a:extLst>
          </p:cNvPr>
          <p:cNvGrpSpPr/>
          <p:nvPr/>
        </p:nvGrpSpPr>
        <p:grpSpPr>
          <a:xfrm>
            <a:off x="3692810" y="479637"/>
            <a:ext cx="7984839" cy="1092532"/>
            <a:chOff x="3578510" y="726743"/>
            <a:chExt cx="7984839" cy="1092532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BC7E4AAB-B4E8-4DD6-A51E-428F5249246A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0" rtlCol="0" anchor="ctr"/>
            <a:lstStyle/>
            <a:p>
              <a:pPr>
                <a:lnSpc>
                  <a:spcPts val="23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모둠 별로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칠교를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한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세트씩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갖습니다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24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9093DD26-4074-43DB-A816-85F133FAC07E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F83499A-2940-4019-A760-8F92B1CEEB89}"/>
              </a:ext>
            </a:extLst>
          </p:cNvPr>
          <p:cNvGrpSpPr/>
          <p:nvPr/>
        </p:nvGrpSpPr>
        <p:grpSpPr>
          <a:xfrm>
            <a:off x="3692810" y="1837556"/>
            <a:ext cx="7984839" cy="1428220"/>
            <a:chOff x="3578510" y="726743"/>
            <a:chExt cx="7984839" cy="1428220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D7E50D0D-E342-4426-BB0D-FF1E3870A0DC}"/>
                </a:ext>
              </a:extLst>
            </p:cNvPr>
            <p:cNvSpPr/>
            <p:nvPr/>
          </p:nvSpPr>
          <p:spPr>
            <a:xfrm>
              <a:off x="3919198" y="844563"/>
              <a:ext cx="7644151" cy="1310400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화면에 나오는 카드의 모양을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칠교로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만듭니다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개의 </a:t>
              </a:r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조각을 모두 사용해야만 합니다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C92381C9-6BD3-48EC-B149-C8F557AB13A2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309DCB9-5898-4C80-8523-74B13B4C1EB8}"/>
              </a:ext>
            </a:extLst>
          </p:cNvPr>
          <p:cNvGrpSpPr/>
          <p:nvPr/>
        </p:nvGrpSpPr>
        <p:grpSpPr>
          <a:xfrm>
            <a:off x="3692810" y="3531163"/>
            <a:ext cx="7984839" cy="1428220"/>
            <a:chOff x="3578510" y="726743"/>
            <a:chExt cx="7984839" cy="1428220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1EB64B27-ED15-463D-8256-B57C0A83438D}"/>
                </a:ext>
              </a:extLst>
            </p:cNvPr>
            <p:cNvSpPr/>
            <p:nvPr/>
          </p:nvSpPr>
          <p:spPr>
            <a:xfrm>
              <a:off x="3919198" y="844563"/>
              <a:ext cx="7644151" cy="1310400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모양이 완성되면 손을 들고 다같이 카드 단어를 외칩니다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EAD7FE4A-D0E0-4685-BC50-86C4EA500E93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5E56C4B-D7CA-4B8B-8DD9-DC3DD8C82390}"/>
              </a:ext>
            </a:extLst>
          </p:cNvPr>
          <p:cNvGrpSpPr/>
          <p:nvPr/>
        </p:nvGrpSpPr>
        <p:grpSpPr>
          <a:xfrm>
            <a:off x="3692810" y="5224771"/>
            <a:ext cx="7984839" cy="1092532"/>
            <a:chOff x="3578510" y="726743"/>
            <a:chExt cx="7984839" cy="1092532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B91A809D-1C86-49A0-A55F-BE8CE81C0B37}"/>
                </a:ext>
              </a:extLst>
            </p:cNvPr>
            <p:cNvSpPr/>
            <p:nvPr/>
          </p:nvSpPr>
          <p:spPr>
            <a:xfrm>
              <a:off x="3919198" y="844564"/>
              <a:ext cx="7644151" cy="974711"/>
            </a:xfrm>
            <a:prstGeom prst="roundRect">
              <a:avLst/>
            </a:prstGeom>
            <a:solidFill>
              <a:srgbClr val="D3EBF1"/>
            </a:solidFill>
            <a:ln w="38100" cmpd="sng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tIns="144000" rIns="0" bIns="180000" rtlCol="0" anchor="ctr"/>
            <a:lstStyle/>
            <a:p>
              <a:pPr>
                <a:lnSpc>
                  <a:spcPct val="150000"/>
                </a:lnSpc>
              </a:pP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먼저  맞춘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모둠이 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r>
                <a:rPr lang="ko-KR" altLang="en-US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점을 얻습니다</a:t>
              </a:r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ED13A29E-BA32-4816-8AF7-BF1F3AF562FD}"/>
                </a:ext>
              </a:extLst>
            </p:cNvPr>
            <p:cNvSpPr/>
            <p:nvPr/>
          </p:nvSpPr>
          <p:spPr>
            <a:xfrm>
              <a:off x="3578510" y="726743"/>
              <a:ext cx="681376" cy="681376"/>
            </a:xfrm>
            <a:prstGeom prst="ellipse">
              <a:avLst/>
            </a:prstGeom>
            <a:solidFill>
              <a:srgbClr val="2D8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3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4BA77C-C015-4094-BE9F-D3F40CFD531E}"/>
              </a:ext>
            </a:extLst>
          </p:cNvPr>
          <p:cNvSpPr txBox="1"/>
          <p:nvPr/>
        </p:nvSpPr>
        <p:spPr>
          <a:xfrm>
            <a:off x="4724788" y="2228833"/>
            <a:ext cx="5199575" cy="2865063"/>
          </a:xfrm>
          <a:prstGeom prst="roundRect">
            <a:avLst>
              <a:gd name="adj" fmla="val 7796"/>
            </a:avLst>
          </a:prstGeom>
          <a:solidFill>
            <a:srgbClr val="82CCD7"/>
          </a:solidFill>
          <a:ln w="38100" cmpd="sng">
            <a:noFill/>
            <a:prstDash val="sysDot"/>
          </a:ln>
          <a:effectLst/>
        </p:spPr>
        <p:txBody>
          <a:bodyPr wrap="square" lIns="360000" tIns="360000" rIns="360000" bIns="360000">
            <a:spAutoFit/>
          </a:bodyPr>
          <a:lstStyle/>
          <a:p>
            <a:pPr algn="ctr"/>
            <a:r>
              <a:rPr lang="ko-KR" altLang="en-US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</a:t>
            </a:r>
            <a:r>
              <a:rPr lang="en-US" altLang="ko-KR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/>
            <a:r>
              <a:rPr lang="ko-KR" altLang="en-US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준비됐나요</a:t>
            </a:r>
            <a:r>
              <a:rPr lang="en-US" altLang="ko-KR" sz="6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6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52">
            <a:extLst>
              <a:ext uri="{FF2B5EF4-FFF2-40B4-BE49-F238E27FC236}">
                <a16:creationId xmlns:a16="http://schemas.microsoft.com/office/drawing/2014/main" id="{0E82B999-3703-421A-9AE5-95240BA5253D}"/>
              </a:ext>
            </a:extLst>
          </p:cNvPr>
          <p:cNvSpPr/>
          <p:nvPr/>
        </p:nvSpPr>
        <p:spPr>
          <a:xfrm>
            <a:off x="4682881" y="1590926"/>
            <a:ext cx="5283391" cy="570998"/>
          </a:xfrm>
          <a:prstGeom prst="rect">
            <a:avLst/>
          </a:prstGeom>
          <a:solidFill>
            <a:srgbClr val="D3EBF1"/>
          </a:solidFill>
          <a:ln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과연 어느 모둠이 점수를 가장 많이 얻을까요</a:t>
            </a:r>
            <a:r>
              <a:rPr lang="en-US" altLang="ko-KR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?</a:t>
            </a:r>
            <a:endParaRPr lang="ko-KR" altLang="en-US" sz="16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955981A-31D1-421D-B407-E54AA2C73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20" y="1660863"/>
            <a:ext cx="3734243" cy="360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칠교가</a:t>
            </a:r>
            <a:r>
              <a:rPr lang="ko-KR" altLang="en-US" dirty="0"/>
              <a:t> 중국에서 만들어졌다는데</a:t>
            </a:r>
            <a:r>
              <a:rPr lang="en-US" altLang="ko-KR" dirty="0"/>
              <a:t>… </a:t>
            </a:r>
            <a:r>
              <a:rPr lang="ko-KR" altLang="en-US" dirty="0"/>
              <a:t>사실인가요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칠교의</a:t>
            </a:r>
            <a:r>
              <a:rPr lang="ko-KR" altLang="en-US" dirty="0"/>
              <a:t> 유래</a:t>
            </a:r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2D9DEAFE-3A1C-45B9-B351-C38F57D5B1C4}"/>
              </a:ext>
            </a:extLst>
          </p:cNvPr>
          <p:cNvSpPr/>
          <p:nvPr/>
        </p:nvSpPr>
        <p:spPr>
          <a:xfrm>
            <a:off x="396274" y="1981971"/>
            <a:ext cx="2431611" cy="2200029"/>
          </a:xfrm>
          <a:prstGeom prst="roundRect">
            <a:avLst>
              <a:gd name="adj" fmla="val 228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0800" cap="flat">
            <a:solidFill>
              <a:srgbClr val="1462B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06D0326C-1B96-4264-8F80-2C42459FD310}"/>
              </a:ext>
            </a:extLst>
          </p:cNvPr>
          <p:cNvGrpSpPr/>
          <p:nvPr/>
        </p:nvGrpSpPr>
        <p:grpSpPr>
          <a:xfrm>
            <a:off x="309860" y="4437136"/>
            <a:ext cx="2604439" cy="1972979"/>
            <a:chOff x="309860" y="4277482"/>
            <a:chExt cx="2604439" cy="197297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FEE5D1-185D-4718-9246-1F1411891150}"/>
                </a:ext>
              </a:extLst>
            </p:cNvPr>
            <p:cNvSpPr txBox="1"/>
            <p:nvPr/>
          </p:nvSpPr>
          <p:spPr>
            <a:xfrm>
              <a:off x="309860" y="5234798"/>
              <a:ext cx="260443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정사각형을 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14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조각으로 쪼갠 다각형으로</a:t>
              </a:r>
              <a:endParaRPr lang="en-US" altLang="ko-KR" sz="12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칠교처럼 모양을 만드는 </a:t>
              </a:r>
              <a:b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기원전 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3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세기 경의 퍼즐게임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</a:p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아르키메데스의 수학 논문에 언급되어 있어서 아르키메데스의 상자라고 불림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  <a:endParaRPr lang="ko-KR" altLang="en-US" sz="12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모서리가 둥근 직사각형 52">
              <a:extLst>
                <a:ext uri="{FF2B5EF4-FFF2-40B4-BE49-F238E27FC236}">
                  <a16:creationId xmlns:a16="http://schemas.microsoft.com/office/drawing/2014/main" id="{1D7B8A19-DCC9-4778-BB14-5B8CE963E1EC}"/>
                </a:ext>
              </a:extLst>
            </p:cNvPr>
            <p:cNvSpPr/>
            <p:nvPr/>
          </p:nvSpPr>
          <p:spPr>
            <a:xfrm>
              <a:off x="396274" y="4277482"/>
              <a:ext cx="2431611" cy="77377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아르키메데스의 상자</a:t>
              </a:r>
              <a:b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</a:br>
              <a:r>
                <a:rPr lang="en-US" altLang="ko-KR" sz="12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(</a:t>
              </a:r>
              <a:r>
                <a:rPr lang="en-US" altLang="ko-KR" sz="1200" dirty="0">
                  <a:latin typeface="+mj-ea"/>
                  <a:ea typeface="+mj-ea"/>
                </a:rPr>
                <a:t>Loculus of Archimedes or </a:t>
              </a:r>
              <a:r>
                <a:rPr lang="en-US" altLang="ko-KR" sz="1200" dirty="0" err="1">
                  <a:latin typeface="+mj-ea"/>
                  <a:ea typeface="+mj-ea"/>
                </a:rPr>
                <a:t>Ostomachion</a:t>
              </a:r>
              <a:r>
                <a:rPr lang="en-US" altLang="ko-KR" sz="12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)</a:t>
              </a:r>
              <a:endParaRPr lang="ko-KR" altLang="en-US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</p:grp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7E553492-C15C-4F01-98AB-1A97A086A401}"/>
              </a:ext>
            </a:extLst>
          </p:cNvPr>
          <p:cNvSpPr/>
          <p:nvPr/>
        </p:nvSpPr>
        <p:spPr>
          <a:xfrm>
            <a:off x="3083416" y="1981971"/>
            <a:ext cx="2431611" cy="2200029"/>
          </a:xfrm>
          <a:prstGeom prst="roundRect">
            <a:avLst>
              <a:gd name="adj" fmla="val 1880"/>
            </a:avLst>
          </a:prstGeom>
          <a:blipFill>
            <a:blip r:embed="rId3"/>
            <a:stretch>
              <a:fillRect/>
            </a:stretch>
          </a:blipFill>
          <a:ln w="50800">
            <a:solidFill>
              <a:srgbClr val="1462B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C3BCBCFC-8FD1-4E63-8089-7D67E820C25C}"/>
              </a:ext>
            </a:extLst>
          </p:cNvPr>
          <p:cNvGrpSpPr/>
          <p:nvPr/>
        </p:nvGrpSpPr>
        <p:grpSpPr>
          <a:xfrm>
            <a:off x="2988376" y="4437136"/>
            <a:ext cx="2604439" cy="1972979"/>
            <a:chOff x="2936620" y="4277482"/>
            <a:chExt cx="2604439" cy="1972979"/>
          </a:xfrm>
        </p:grpSpPr>
        <p:sp>
          <p:nvSpPr>
            <p:cNvPr id="11" name="모서리가 둥근 직사각형 52">
              <a:extLst>
                <a:ext uri="{FF2B5EF4-FFF2-40B4-BE49-F238E27FC236}">
                  <a16:creationId xmlns:a16="http://schemas.microsoft.com/office/drawing/2014/main" id="{ADD6DD99-2E6D-4E86-A95F-8E8D8C55B8C9}"/>
                </a:ext>
              </a:extLst>
            </p:cNvPr>
            <p:cNvSpPr/>
            <p:nvPr/>
          </p:nvSpPr>
          <p:spPr>
            <a:xfrm>
              <a:off x="3023034" y="4277482"/>
              <a:ext cx="2431611" cy="77377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피타고라스 스퀘어 퍼즐</a:t>
              </a:r>
              <a:b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</a:br>
              <a:r>
                <a:rPr lang="en-US" altLang="ko-KR" sz="12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(</a:t>
              </a:r>
              <a:r>
                <a:rPr lang="en-US" altLang="ko-KR" sz="1200" dirty="0">
                  <a:latin typeface="+mj-ea"/>
                  <a:ea typeface="+mj-ea"/>
                </a:rPr>
                <a:t>Pythagorean Square Puzzle</a:t>
              </a:r>
              <a:r>
                <a:rPr lang="en-US" altLang="ko-KR" sz="12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)</a:t>
              </a:r>
              <a:endParaRPr lang="ko-KR" altLang="en-US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EE68B7-2C99-4E57-8C1D-925293C56FAB}"/>
                </a:ext>
              </a:extLst>
            </p:cNvPr>
            <p:cNvSpPr txBox="1"/>
            <p:nvPr/>
          </p:nvSpPr>
          <p:spPr>
            <a:xfrm>
              <a:off x="2936620" y="5234798"/>
              <a:ext cx="260443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다각형 조각의 면적을 비교하는 </a:t>
              </a:r>
              <a:b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퍼즐의 한 종류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</a:p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정확한 기원은 알 수 없지만 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‘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피타고라스  스퀘어 퍼즐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＇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이라는 명칭이 붙은 것으로 보아 상당히 오래됐을 것으로 추정됨</a:t>
              </a:r>
            </a:p>
          </p:txBody>
        </p:sp>
      </p:grp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BA3C563-3556-46C2-9F30-E83B5B2E1080}"/>
              </a:ext>
            </a:extLst>
          </p:cNvPr>
          <p:cNvSpPr/>
          <p:nvPr/>
        </p:nvSpPr>
        <p:spPr>
          <a:xfrm>
            <a:off x="5735519" y="1981971"/>
            <a:ext cx="2431611" cy="2200029"/>
          </a:xfrm>
          <a:prstGeom prst="roundRect">
            <a:avLst>
              <a:gd name="adj" fmla="val 148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08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0CC62426-C045-4B2C-924C-82EA7E718EE7}"/>
              </a:ext>
            </a:extLst>
          </p:cNvPr>
          <p:cNvGrpSpPr/>
          <p:nvPr/>
        </p:nvGrpSpPr>
        <p:grpSpPr>
          <a:xfrm>
            <a:off x="5657731" y="4437136"/>
            <a:ext cx="2604439" cy="1852997"/>
            <a:chOff x="5649105" y="4277482"/>
            <a:chExt cx="2604439" cy="1852997"/>
          </a:xfrm>
        </p:grpSpPr>
        <p:sp>
          <p:nvSpPr>
            <p:cNvPr id="13" name="모서리가 둥근 직사각형 52">
              <a:extLst>
                <a:ext uri="{FF2B5EF4-FFF2-40B4-BE49-F238E27FC236}">
                  <a16:creationId xmlns:a16="http://schemas.microsoft.com/office/drawing/2014/main" id="{1B93C27B-BC39-40F2-AE70-E8A0235B33AD}"/>
                </a:ext>
              </a:extLst>
            </p:cNvPr>
            <p:cNvSpPr/>
            <p:nvPr/>
          </p:nvSpPr>
          <p:spPr>
            <a:xfrm>
              <a:off x="5735519" y="4277482"/>
              <a:ext cx="2431611" cy="77377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잉카의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쿠스코</a:t>
              </a: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(</a:t>
              </a:r>
              <a:r>
                <a:rPr lang="en-US" altLang="ko-KR" dirty="0"/>
                <a:t>Cusco)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 </a:t>
              </a: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12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각 석벽</a:t>
              </a:r>
              <a:endParaRPr lang="ko-KR" altLang="en-US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2CDBCD-6F44-42FD-8AB2-77160CAB30E4}"/>
                </a:ext>
              </a:extLst>
            </p:cNvPr>
            <p:cNvSpPr txBox="1"/>
            <p:nvPr/>
          </p:nvSpPr>
          <p:spPr>
            <a:xfrm>
              <a:off x="5649105" y="5299482"/>
              <a:ext cx="26044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13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세기 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~ 15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세기 경에 축조된 것으로 추정된 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쿠스코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도시의 석벽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</a:p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소위  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‘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종이 한 장 들어갈 틈이 없을 만큼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＇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정교한 퍼즐을 보여줌</a:t>
              </a:r>
            </a:p>
          </p:txBody>
        </p:sp>
      </p:grpSp>
      <p:sp>
        <p:nvSpPr>
          <p:cNvPr id="8" name="오른쪽 중괄호 7">
            <a:extLst>
              <a:ext uri="{FF2B5EF4-FFF2-40B4-BE49-F238E27FC236}">
                <a16:creationId xmlns:a16="http://schemas.microsoft.com/office/drawing/2014/main" id="{061D0A85-E9EF-4C8D-9D18-5A95DC3198D3}"/>
              </a:ext>
            </a:extLst>
          </p:cNvPr>
          <p:cNvSpPr/>
          <p:nvPr/>
        </p:nvSpPr>
        <p:spPr>
          <a:xfrm>
            <a:off x="8256491" y="1796061"/>
            <a:ext cx="725258" cy="4727831"/>
          </a:xfrm>
          <a:prstGeom prst="rightBrace">
            <a:avLst>
              <a:gd name="adj1" fmla="val 111885"/>
              <a:gd name="adj2" fmla="val 50000"/>
            </a:avLst>
          </a:prstGeom>
          <a:noFill/>
          <a:ln w="31750" cmpd="sng">
            <a:solidFill>
              <a:srgbClr val="FFC000"/>
            </a:solidFill>
            <a:prstDash val="sysDot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D64BB44-F340-4B00-980A-99A162D3687E}"/>
              </a:ext>
            </a:extLst>
          </p:cNvPr>
          <p:cNvGrpSpPr/>
          <p:nvPr/>
        </p:nvGrpSpPr>
        <p:grpSpPr>
          <a:xfrm>
            <a:off x="9075131" y="2807285"/>
            <a:ext cx="2811818" cy="2727360"/>
            <a:chOff x="9245165" y="2872496"/>
            <a:chExt cx="2811818" cy="2727360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0F902CC-1C9F-4938-95C7-5510BDEEF71B}"/>
                </a:ext>
              </a:extLst>
            </p:cNvPr>
            <p:cNvSpPr/>
            <p:nvPr/>
          </p:nvSpPr>
          <p:spPr>
            <a:xfrm>
              <a:off x="9245165" y="2872496"/>
              <a:ext cx="2811818" cy="272736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16000" rIns="0" rtlCol="0" anchor="ctr"/>
            <a:lstStyle/>
            <a:p>
              <a:pPr algn="ctr"/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r>
                <a:rPr lang="ko-KR" altLang="en-US" sz="16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칠교</a:t>
              </a:r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 같은 도형 맞추기는</a:t>
              </a:r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어느 나라</a:t>
              </a:r>
              <a:r>
                <a:rPr lang="en-US" altLang="ko-KR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, </a:t>
              </a: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bg2">
                      <a:lumMod val="50000"/>
                    </a:schemeClr>
                  </a:solidFill>
                </a:rPr>
                <a:t>어느  문명권에나 있는  문화이자 놀이 </a:t>
              </a: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B4773421-9D04-4DAD-AFFC-DF0C32D6A335}"/>
                </a:ext>
              </a:extLst>
            </p:cNvPr>
            <p:cNvSpPr/>
            <p:nvPr/>
          </p:nvSpPr>
          <p:spPr>
            <a:xfrm>
              <a:off x="10379272" y="3157198"/>
              <a:ext cx="543604" cy="5436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08507CE5-F3D9-4CB0-B7B5-9928F697F86B}"/>
              </a:ext>
            </a:extLst>
          </p:cNvPr>
          <p:cNvGrpSpPr/>
          <p:nvPr/>
        </p:nvGrpSpPr>
        <p:grpSpPr>
          <a:xfrm>
            <a:off x="9075131" y="2807285"/>
            <a:ext cx="2811818" cy="2727360"/>
            <a:chOff x="9245165" y="2872496"/>
            <a:chExt cx="2811818" cy="2727360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C93E8129-215E-4A2F-957D-600E1B2CE2F4}"/>
                </a:ext>
              </a:extLst>
            </p:cNvPr>
            <p:cNvSpPr/>
            <p:nvPr/>
          </p:nvSpPr>
          <p:spPr>
            <a:xfrm>
              <a:off x="9245165" y="2872496"/>
              <a:ext cx="2811818" cy="2727360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16000" rIns="0" rtlCol="0" anchor="ctr"/>
            <a:lstStyle/>
            <a:p>
              <a:pPr algn="ctr"/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그런 도형 맞추기가 </a:t>
              </a:r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서로 영향을 주고 받으며 전해 내려온 것이</a:t>
              </a:r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바로 </a:t>
              </a:r>
              <a:r>
                <a:rPr lang="ko-KR" altLang="en-US" sz="1600" b="1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</a:t>
              </a:r>
              <a:r>
                <a:rPr lang="en-US" altLang="ko-KR" sz="1600" b="1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!</a:t>
              </a:r>
              <a:endParaRPr lang="ko-KR" altLang="en-US" sz="1600" b="1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13CBE93C-BA44-487C-8602-816D503EF6DE}"/>
                </a:ext>
              </a:extLst>
            </p:cNvPr>
            <p:cNvSpPr/>
            <p:nvPr/>
          </p:nvSpPr>
          <p:spPr>
            <a:xfrm>
              <a:off x="10379272" y="3157198"/>
              <a:ext cx="543604" cy="5436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C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418B0B3D-6243-416E-BAFD-C3B946BB04F3}"/>
              </a:ext>
            </a:extLst>
          </p:cNvPr>
          <p:cNvSpPr/>
          <p:nvPr/>
        </p:nvSpPr>
        <p:spPr>
          <a:xfrm>
            <a:off x="396273" y="1981971"/>
            <a:ext cx="2431611" cy="2200029"/>
          </a:xfrm>
          <a:prstGeom prst="roundRect">
            <a:avLst>
              <a:gd name="adj" fmla="val 228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0800" cap="flat">
            <a:solidFill>
              <a:srgbClr val="1462B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1BD35755-84C6-439F-913F-CB613E1325E7}"/>
              </a:ext>
            </a:extLst>
          </p:cNvPr>
          <p:cNvSpPr/>
          <p:nvPr/>
        </p:nvSpPr>
        <p:spPr>
          <a:xfrm>
            <a:off x="394407" y="1981971"/>
            <a:ext cx="2431611" cy="2200029"/>
          </a:xfrm>
          <a:prstGeom prst="roundRect">
            <a:avLst>
              <a:gd name="adj" fmla="val 2280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0800" cap="flat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A77FD7F5-4995-436A-8616-92D0BB39045F}"/>
              </a:ext>
            </a:extLst>
          </p:cNvPr>
          <p:cNvSpPr/>
          <p:nvPr/>
        </p:nvSpPr>
        <p:spPr>
          <a:xfrm>
            <a:off x="3080861" y="1981971"/>
            <a:ext cx="2431611" cy="2200029"/>
          </a:xfrm>
          <a:prstGeom prst="roundRect">
            <a:avLst>
              <a:gd name="adj" fmla="val 1880"/>
            </a:avLst>
          </a:prstGeom>
          <a:blipFill>
            <a:blip r:embed="rId7"/>
            <a:stretch>
              <a:fillRect/>
            </a:stretch>
          </a:blipFill>
          <a:ln w="50800">
            <a:solidFill>
              <a:srgbClr val="4B6D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7EC3FBF-C46F-4293-B0DD-DF1DE444C51D}"/>
              </a:ext>
            </a:extLst>
          </p:cNvPr>
          <p:cNvGrpSpPr/>
          <p:nvPr/>
        </p:nvGrpSpPr>
        <p:grpSpPr>
          <a:xfrm>
            <a:off x="9075131" y="2807285"/>
            <a:ext cx="2811818" cy="2727360"/>
            <a:chOff x="9245165" y="2872496"/>
            <a:chExt cx="2811818" cy="2727360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8F74D0FA-618B-47D2-B0A0-10062722B465}"/>
                </a:ext>
              </a:extLst>
            </p:cNvPr>
            <p:cNvSpPr/>
            <p:nvPr/>
          </p:nvSpPr>
          <p:spPr>
            <a:xfrm>
              <a:off x="9245165" y="2872496"/>
              <a:ext cx="2811818" cy="2727360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16000" rIns="0" rtlCol="0" anchor="ctr"/>
            <a:lstStyle/>
            <a:p>
              <a:pPr algn="ctr"/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때문에  </a:t>
              </a:r>
              <a:r>
                <a:rPr lang="ko-KR" altLang="en-US" sz="16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칠교를</a:t>
              </a:r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한 나라에서</a:t>
              </a:r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만들어진 것이라고</a:t>
              </a:r>
              <a:endParaRPr lang="en-US" altLang="ko-KR" sz="16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ko-KR" altLang="en-US" sz="16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볼 수 없음</a:t>
              </a:r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92511425-8E08-4E7D-8BFC-470B3B2C5C5B}"/>
                </a:ext>
              </a:extLst>
            </p:cNvPr>
            <p:cNvSpPr/>
            <p:nvPr/>
          </p:nvSpPr>
          <p:spPr>
            <a:xfrm>
              <a:off x="10379272" y="3157198"/>
              <a:ext cx="543604" cy="5436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C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97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3" grpId="0" animBg="1"/>
      <p:bldP spid="22" grpId="0" animBg="1"/>
      <p:bldP spid="8" grpId="0" animBg="1"/>
      <p:bldP spid="46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4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모둠이 함께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로 하트를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만든 후 다같이 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하트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그림자 카드</a:t>
            </a:r>
          </a:p>
        </p:txBody>
      </p:sp>
    </p:spTree>
    <p:extLst>
      <p:ext uri="{BB962C8B-B14F-4D97-AF65-F5344CB8AC3E}">
        <p14:creationId xmlns:p14="http://schemas.microsoft.com/office/powerpoint/2010/main" val="373549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맞았나요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답</a:t>
            </a:r>
          </a:p>
        </p:txBody>
      </p:sp>
    </p:spTree>
    <p:extLst>
      <p:ext uri="{BB962C8B-B14F-4D97-AF65-F5344CB8AC3E}">
        <p14:creationId xmlns:p14="http://schemas.microsoft.com/office/powerpoint/2010/main" val="18235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모둠이 함께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로 고양이를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만든 후 다같이 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고양이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그림자 카드</a:t>
            </a:r>
          </a:p>
        </p:txBody>
      </p:sp>
    </p:spTree>
    <p:extLst>
      <p:ext uri="{BB962C8B-B14F-4D97-AF65-F5344CB8AC3E}">
        <p14:creationId xmlns:p14="http://schemas.microsoft.com/office/powerpoint/2010/main" val="3230853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맞았나요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답</a:t>
            </a:r>
          </a:p>
        </p:txBody>
      </p:sp>
    </p:spTree>
    <p:extLst>
      <p:ext uri="{BB962C8B-B14F-4D97-AF65-F5344CB8AC3E}">
        <p14:creationId xmlns:p14="http://schemas.microsoft.com/office/powerpoint/2010/main" val="23868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모둠이 함께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로 백조를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만든 후 다같이 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백조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9" name="텍스트 개체 틀 12">
            <a:extLst>
              <a:ext uri="{FF2B5EF4-FFF2-40B4-BE49-F238E27FC236}">
                <a16:creationId xmlns:a16="http://schemas.microsoft.com/office/drawing/2014/main" id="{7FB178B0-569E-4463-BB77-FEFFB127FD06}"/>
              </a:ext>
            </a:extLst>
          </p:cNvPr>
          <p:cNvSpPr txBox="1">
            <a:spLocks/>
          </p:cNvSpPr>
          <p:nvPr/>
        </p:nvSpPr>
        <p:spPr>
          <a:xfrm>
            <a:off x="482796" y="3105150"/>
            <a:ext cx="2324100" cy="200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그림자 카드</a:t>
            </a:r>
          </a:p>
        </p:txBody>
      </p:sp>
    </p:spTree>
    <p:extLst>
      <p:ext uri="{BB962C8B-B14F-4D97-AF65-F5344CB8AC3E}">
        <p14:creationId xmlns:p14="http://schemas.microsoft.com/office/powerpoint/2010/main" val="409593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2" cy="6316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맞았나요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답</a:t>
            </a:r>
          </a:p>
        </p:txBody>
      </p:sp>
    </p:spTree>
    <p:extLst>
      <p:ext uri="{BB962C8B-B14F-4D97-AF65-F5344CB8AC3E}">
        <p14:creationId xmlns:p14="http://schemas.microsoft.com/office/powerpoint/2010/main" val="20788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모둠이 함께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로 의자를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만든 후 다같이 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의자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9" name="텍스트 개체 틀 12">
            <a:extLst>
              <a:ext uri="{FF2B5EF4-FFF2-40B4-BE49-F238E27FC236}">
                <a16:creationId xmlns:a16="http://schemas.microsoft.com/office/drawing/2014/main" id="{2FEF9AC3-FCE5-4392-BD48-C3AC18404BF7}"/>
              </a:ext>
            </a:extLst>
          </p:cNvPr>
          <p:cNvSpPr txBox="1">
            <a:spLocks/>
          </p:cNvSpPr>
          <p:nvPr/>
        </p:nvSpPr>
        <p:spPr>
          <a:xfrm>
            <a:off x="482796" y="3113539"/>
            <a:ext cx="2324100" cy="200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/>
              <a:t>그림자 카드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733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4"/>
            <a:ext cx="4121382" cy="63169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맞았나요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답</a:t>
            </a:r>
          </a:p>
        </p:txBody>
      </p:sp>
    </p:spTree>
    <p:extLst>
      <p:ext uri="{BB962C8B-B14F-4D97-AF65-F5344CB8AC3E}">
        <p14:creationId xmlns:p14="http://schemas.microsoft.com/office/powerpoint/2010/main" val="41587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모둠이 함께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로 물고기를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만든 후 다같이 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물고기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9" name="텍스트 개체 틀 12">
            <a:extLst>
              <a:ext uri="{FF2B5EF4-FFF2-40B4-BE49-F238E27FC236}">
                <a16:creationId xmlns:a16="http://schemas.microsoft.com/office/drawing/2014/main" id="{A40964E6-B74C-46A7-8351-2BA27C6E69B2}"/>
              </a:ext>
            </a:extLst>
          </p:cNvPr>
          <p:cNvSpPr txBox="1">
            <a:spLocks/>
          </p:cNvSpPr>
          <p:nvPr/>
        </p:nvSpPr>
        <p:spPr>
          <a:xfrm>
            <a:off x="482796" y="3113539"/>
            <a:ext cx="2324100" cy="200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/>
              <a:t>그림자 카드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721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4"/>
            <a:ext cx="4121381" cy="63169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맞았나요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답</a:t>
            </a:r>
          </a:p>
        </p:txBody>
      </p:sp>
    </p:spTree>
    <p:extLst>
      <p:ext uri="{BB962C8B-B14F-4D97-AF65-F5344CB8AC3E}">
        <p14:creationId xmlns:p14="http://schemas.microsoft.com/office/powerpoint/2010/main" val="15611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1C076FB-C413-4648-91AD-0328F645C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3" b="4767"/>
          <a:stretch/>
        </p:blipFill>
        <p:spPr>
          <a:xfrm>
            <a:off x="1295206" y="1897906"/>
            <a:ext cx="10964273" cy="5028104"/>
          </a:xfrm>
          <a:prstGeom prst="rect">
            <a:avLst/>
          </a:prstGeom>
        </p:spPr>
      </p:pic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칠교는</a:t>
            </a:r>
            <a:r>
              <a:rPr lang="ko-KR" altLang="en-US" dirty="0"/>
              <a:t> 어떻게 전 세계에 퍼졌나요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칠교의</a:t>
            </a:r>
            <a:r>
              <a:rPr lang="ko-KR" altLang="en-US" dirty="0"/>
              <a:t> 세계 전파</a:t>
            </a:r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62AACE4C-7BEB-4545-9623-B13B7E2AFCEA}"/>
              </a:ext>
            </a:extLst>
          </p:cNvPr>
          <p:cNvSpPr/>
          <p:nvPr/>
        </p:nvSpPr>
        <p:spPr>
          <a:xfrm>
            <a:off x="4205708" y="2265423"/>
            <a:ext cx="2286592" cy="206882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63500">
            <a:solidFill>
              <a:srgbClr val="1462B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5A21C3DD-95B7-4315-B2EE-455282A3CF07}"/>
              </a:ext>
            </a:extLst>
          </p:cNvPr>
          <p:cNvGrpSpPr/>
          <p:nvPr/>
        </p:nvGrpSpPr>
        <p:grpSpPr>
          <a:xfrm>
            <a:off x="4019986" y="2265423"/>
            <a:ext cx="2604439" cy="3472425"/>
            <a:chOff x="4600103" y="2163825"/>
            <a:chExt cx="2604439" cy="347242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4774C5-E696-427C-89C1-AD58C82251F0}"/>
                </a:ext>
              </a:extLst>
            </p:cNvPr>
            <p:cNvSpPr txBox="1"/>
            <p:nvPr/>
          </p:nvSpPr>
          <p:spPr>
            <a:xfrm>
              <a:off x="4600103" y="5113030"/>
              <a:ext cx="2604439" cy="52322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1462B8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1803</a:t>
              </a:r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년</a:t>
              </a:r>
              <a:r>
                <a:rPr lang="en-US" altLang="ko-KR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</a:t>
              </a:r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청나라 때 </a:t>
              </a:r>
              <a:endParaRPr lang="en-US" altLang="ko-KR" sz="14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중국 최초의 </a:t>
              </a:r>
              <a:r>
                <a:rPr lang="ko-KR" altLang="en-US" sz="14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책이 발간됨</a:t>
              </a:r>
              <a:r>
                <a:rPr lang="en-US" altLang="ko-KR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</a:p>
          </p:txBody>
        </p:sp>
        <p:sp>
          <p:nvSpPr>
            <p:cNvPr id="49" name="모서리가 둥근 직사각형 52">
              <a:extLst>
                <a:ext uri="{FF2B5EF4-FFF2-40B4-BE49-F238E27FC236}">
                  <a16:creationId xmlns:a16="http://schemas.microsoft.com/office/drawing/2014/main" id="{ECE5174A-BBF5-4EF8-82CC-6672555E40CA}"/>
                </a:ext>
              </a:extLst>
            </p:cNvPr>
            <p:cNvSpPr/>
            <p:nvPr/>
          </p:nvSpPr>
          <p:spPr>
            <a:xfrm>
              <a:off x="5222797" y="4415709"/>
              <a:ext cx="1433513" cy="60242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칠교도합벽</a:t>
              </a:r>
              <a:b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</a:b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(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七巧圖合璧</a:t>
              </a: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)</a:t>
              </a:r>
              <a:endParaRPr lang="ko-KR" altLang="en-US" sz="16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A35C0798-6002-4E73-B9FD-0AC8A9ED1778}"/>
                </a:ext>
              </a:extLst>
            </p:cNvPr>
            <p:cNvSpPr/>
            <p:nvPr/>
          </p:nvSpPr>
          <p:spPr>
            <a:xfrm>
              <a:off x="4796258" y="2163825"/>
              <a:ext cx="2286592" cy="2068821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63500">
              <a:solidFill>
                <a:srgbClr val="4B6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8F39F7B3-B283-412B-8154-491F90BB757B}"/>
              </a:ext>
            </a:extLst>
          </p:cNvPr>
          <p:cNvCxnSpPr>
            <a:cxnSpLocks/>
          </p:cNvCxnSpPr>
          <p:nvPr/>
        </p:nvCxnSpPr>
        <p:spPr>
          <a:xfrm>
            <a:off x="6492300" y="3525172"/>
            <a:ext cx="2401534" cy="423807"/>
          </a:xfrm>
          <a:prstGeom prst="straightConnector1">
            <a:avLst/>
          </a:prstGeom>
          <a:ln w="8255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91000">
                  <a:srgbClr val="4B6DFF"/>
                </a:gs>
              </a:gsLst>
              <a:lin ang="0" scaled="1"/>
              <a:tileRect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타원 58">
            <a:extLst>
              <a:ext uri="{FF2B5EF4-FFF2-40B4-BE49-F238E27FC236}">
                <a16:creationId xmlns:a16="http://schemas.microsoft.com/office/drawing/2014/main" id="{2A2118EF-1978-4FAE-A8B1-10587CDC61F9}"/>
              </a:ext>
            </a:extLst>
          </p:cNvPr>
          <p:cNvSpPr/>
          <p:nvPr/>
        </p:nvSpPr>
        <p:spPr>
          <a:xfrm>
            <a:off x="2936391" y="3321096"/>
            <a:ext cx="344896" cy="3290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76375A06-3824-421E-996B-B315122D3FEB}"/>
              </a:ext>
            </a:extLst>
          </p:cNvPr>
          <p:cNvSpPr/>
          <p:nvPr/>
        </p:nvSpPr>
        <p:spPr>
          <a:xfrm>
            <a:off x="9832598" y="3525172"/>
            <a:ext cx="344896" cy="3290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B7F5D9FE-7715-4B21-A862-52277AF515B5}"/>
              </a:ext>
            </a:extLst>
          </p:cNvPr>
          <p:cNvGrpSpPr/>
          <p:nvPr/>
        </p:nvGrpSpPr>
        <p:grpSpPr>
          <a:xfrm>
            <a:off x="8620272" y="3828410"/>
            <a:ext cx="2459869" cy="1432385"/>
            <a:chOff x="8777776" y="4008269"/>
            <a:chExt cx="2459869" cy="1432385"/>
          </a:xfrm>
        </p:grpSpPr>
        <p:sp>
          <p:nvSpPr>
            <p:cNvPr id="29" name="모서리가 둥근 직사각형 52">
              <a:extLst>
                <a:ext uri="{FF2B5EF4-FFF2-40B4-BE49-F238E27FC236}">
                  <a16:creationId xmlns:a16="http://schemas.microsoft.com/office/drawing/2014/main" id="{ECE5174A-BBF5-4EF8-82CC-6672555E40CA}"/>
                </a:ext>
              </a:extLst>
            </p:cNvPr>
            <p:cNvSpPr/>
            <p:nvPr/>
          </p:nvSpPr>
          <p:spPr>
            <a:xfrm>
              <a:off x="9237690" y="4008269"/>
              <a:ext cx="1353940" cy="60242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미국으로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전해짐</a:t>
              </a:r>
              <a:endParaRPr lang="ko-KR" altLang="en-US" sz="16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F9DB5D0-CD3D-42E8-95E2-315BD28D00DA}"/>
                </a:ext>
              </a:extLst>
            </p:cNvPr>
            <p:cNvSpPr txBox="1"/>
            <p:nvPr/>
          </p:nvSpPr>
          <p:spPr>
            <a:xfrm>
              <a:off x="8777776" y="4701990"/>
              <a:ext cx="2459869" cy="7386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1462B8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『</a:t>
              </a:r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칠교도합벽七巧圖合璧</a:t>
              </a:r>
              <a:r>
                <a:rPr lang="en-US" altLang="ko-KR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』 </a:t>
              </a:r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이 </a:t>
              </a:r>
              <a:r>
                <a:rPr lang="en-US" altLang="ko-KR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1815</a:t>
              </a:r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년 경에 무역선을 타고 미국으로 </a:t>
              </a:r>
              <a:r>
                <a:rPr lang="ko-KR" altLang="en-US" sz="14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전해짐</a:t>
              </a:r>
              <a:endParaRPr lang="en-US" altLang="ko-KR" sz="14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FD41BD47-6EE1-42E8-B732-7EA9C77A3539}"/>
              </a:ext>
            </a:extLst>
          </p:cNvPr>
          <p:cNvGrpSpPr/>
          <p:nvPr/>
        </p:nvGrpSpPr>
        <p:grpSpPr>
          <a:xfrm>
            <a:off x="612232" y="2431729"/>
            <a:ext cx="2604439" cy="3805029"/>
            <a:chOff x="477702" y="2757620"/>
            <a:chExt cx="2604439" cy="38050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4774C5-E696-427C-89C1-AD58C82251F0}"/>
                </a:ext>
              </a:extLst>
            </p:cNvPr>
            <p:cNvSpPr txBox="1"/>
            <p:nvPr/>
          </p:nvSpPr>
          <p:spPr>
            <a:xfrm>
              <a:off x="477702" y="5823985"/>
              <a:ext cx="2604439" cy="7386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1462B8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1817</a:t>
              </a:r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년 영국에서  </a:t>
              </a:r>
              <a:r>
                <a:rPr lang="ko-KR" altLang="en-US" sz="14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상품이  출시된 것을 시작으로 </a:t>
              </a:r>
              <a:endParaRPr lang="en-US" altLang="ko-KR" sz="14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ko-KR" altLang="en-US" sz="14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유럽 전역으로  퍼짐</a:t>
              </a:r>
              <a:endParaRPr lang="en-US" altLang="ko-KR" sz="14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사각형: 둥근 모서리 7">
              <a:extLst>
                <a:ext uri="{FF2B5EF4-FFF2-40B4-BE49-F238E27FC236}">
                  <a16:creationId xmlns:a16="http://schemas.microsoft.com/office/drawing/2014/main" id="{A35C0798-6002-4E73-B9FD-0AC8A9ED1778}"/>
                </a:ext>
              </a:extLst>
            </p:cNvPr>
            <p:cNvSpPr/>
            <p:nvPr/>
          </p:nvSpPr>
          <p:spPr>
            <a:xfrm>
              <a:off x="708636" y="2757620"/>
              <a:ext cx="2286592" cy="2197991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0">
              <a:solidFill>
                <a:srgbClr val="4B6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8" name="모서리가 둥근 직사각형 52">
              <a:extLst>
                <a:ext uri="{FF2B5EF4-FFF2-40B4-BE49-F238E27FC236}">
                  <a16:creationId xmlns:a16="http://schemas.microsoft.com/office/drawing/2014/main" id="{2ECCB701-B4A2-455D-829B-03BE916AF901}"/>
                </a:ext>
              </a:extLst>
            </p:cNvPr>
            <p:cNvSpPr/>
            <p:nvPr/>
          </p:nvSpPr>
          <p:spPr>
            <a:xfrm>
              <a:off x="965340" y="5102520"/>
              <a:ext cx="1629162" cy="60242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유럽 전역으로 퍼져 나감</a:t>
              </a:r>
            </a:p>
          </p:txBody>
        </p:sp>
      </p:grpSp>
      <p:sp>
        <p:nvSpPr>
          <p:cNvPr id="2" name="타원 1">
            <a:extLst>
              <a:ext uri="{FF2B5EF4-FFF2-40B4-BE49-F238E27FC236}">
                <a16:creationId xmlns:a16="http://schemas.microsoft.com/office/drawing/2014/main" id="{CC2A9AAD-38FE-4132-944B-A02C82D26094}"/>
              </a:ext>
            </a:extLst>
          </p:cNvPr>
          <p:cNvSpPr/>
          <p:nvPr/>
        </p:nvSpPr>
        <p:spPr>
          <a:xfrm>
            <a:off x="3281287" y="3525172"/>
            <a:ext cx="98201" cy="12493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F86A88D7-BF08-4EE5-9130-6424F4B5C653}"/>
              </a:ext>
            </a:extLst>
          </p:cNvPr>
          <p:cNvSpPr/>
          <p:nvPr/>
        </p:nvSpPr>
        <p:spPr>
          <a:xfrm>
            <a:off x="9626076" y="3674607"/>
            <a:ext cx="98201" cy="12493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연결선: 구부러짐 22">
            <a:extLst>
              <a:ext uri="{FF2B5EF4-FFF2-40B4-BE49-F238E27FC236}">
                <a16:creationId xmlns:a16="http://schemas.microsoft.com/office/drawing/2014/main" id="{B8B2485E-4CED-4167-AE99-A1DA7561846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419854" y="340844"/>
            <a:ext cx="131139" cy="6379509"/>
          </a:xfrm>
          <a:prstGeom prst="curvedConnector3">
            <a:avLst>
              <a:gd name="adj1" fmla="val 1544682"/>
            </a:avLst>
          </a:prstGeom>
          <a:ln w="82550" cmpd="sng">
            <a:gradFill flip="none" rotWithShape="1">
              <a:gsLst>
                <a:gs pos="72000">
                  <a:srgbClr val="4B6DFF"/>
                </a:gs>
                <a:gs pos="0">
                  <a:srgbClr val="97ABFF"/>
                </a:gs>
              </a:gsLst>
              <a:lin ang="5400000" scaled="0"/>
              <a:tileRect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68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3" cy="6316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모둠이 함께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로 표창을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만든 후 다같이 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표창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이라고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9" name="텍스트 개체 틀 12">
            <a:extLst>
              <a:ext uri="{FF2B5EF4-FFF2-40B4-BE49-F238E27FC236}">
                <a16:creationId xmlns:a16="http://schemas.microsoft.com/office/drawing/2014/main" id="{FD70D7CD-7F2A-4C34-90B2-4EDF33396EFE}"/>
              </a:ext>
            </a:extLst>
          </p:cNvPr>
          <p:cNvSpPr txBox="1">
            <a:spLocks/>
          </p:cNvSpPr>
          <p:nvPr/>
        </p:nvSpPr>
        <p:spPr>
          <a:xfrm>
            <a:off x="482796" y="3113539"/>
            <a:ext cx="2324100" cy="200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/>
              <a:t>그림자 카드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81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5"/>
            <a:ext cx="4121381" cy="63169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맞았나요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답</a:t>
            </a:r>
          </a:p>
        </p:txBody>
      </p:sp>
    </p:spTree>
    <p:extLst>
      <p:ext uri="{BB962C8B-B14F-4D97-AF65-F5344CB8AC3E}">
        <p14:creationId xmlns:p14="http://schemas.microsoft.com/office/powerpoint/2010/main" val="29907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3"/>
            <a:ext cx="4121382" cy="6316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모둠이 함께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 err="1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칠교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로 나무를 </a:t>
            </a:r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만든 후 다같이 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나무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!”</a:t>
            </a:r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라고 외치세요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9" name="텍스트 개체 틀 12">
            <a:extLst>
              <a:ext uri="{FF2B5EF4-FFF2-40B4-BE49-F238E27FC236}">
                <a16:creationId xmlns:a16="http://schemas.microsoft.com/office/drawing/2014/main" id="{40A60F07-5FFC-4115-AD67-E665D8DF1060}"/>
              </a:ext>
            </a:extLst>
          </p:cNvPr>
          <p:cNvSpPr txBox="1">
            <a:spLocks/>
          </p:cNvSpPr>
          <p:nvPr/>
        </p:nvSpPr>
        <p:spPr>
          <a:xfrm>
            <a:off x="482796" y="3113539"/>
            <a:ext cx="2324100" cy="200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spc="-1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/>
              <a:t>그림자 카드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308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AADBD77-B0DB-476A-BBF2-AB8C7DEF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95" y="270515"/>
            <a:ext cx="4121380" cy="63169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D952A-3FDB-437E-9745-681B4A8C374A}"/>
              </a:ext>
            </a:extLst>
          </p:cNvPr>
          <p:cNvSpPr txBox="1"/>
          <p:nvPr/>
        </p:nvSpPr>
        <p:spPr>
          <a:xfrm>
            <a:off x="9253858" y="4355995"/>
            <a:ext cx="2604439" cy="1833403"/>
          </a:xfrm>
          <a:prstGeom prst="wedgeEllipseCallout">
            <a:avLst/>
          </a:prstGeom>
          <a:solidFill>
            <a:srgbClr val="F4E68E"/>
          </a:solidFill>
          <a:ln>
            <a:noFill/>
            <a:prstDash val="sysDot"/>
          </a:ln>
          <a:effectLst>
            <a:outerShdw blurRad="25400" dist="12700" dir="2700000" algn="tl" rotWithShape="0">
              <a:srgbClr val="2D808B">
                <a:alpha val="40000"/>
              </a:srgbClr>
            </a:outerShdw>
          </a:effectLst>
        </p:spPr>
        <p:txBody>
          <a:bodyPr wrap="square" lIns="108000" tIns="36000" rIns="108000" bIns="36000">
            <a:spAutoFit/>
          </a:bodyPr>
          <a:lstStyle/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맞았나요</a:t>
            </a:r>
            <a:r>
              <a:rPr lang="en-US" altLang="ko-KR" sz="16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algn="ctr"/>
            <a:endParaRPr lang="en-US" altLang="ko-KR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ko-KR" altLang="en-US" sz="1600" spc="-150" dirty="0">
              <a:ln>
                <a:solidFill>
                  <a:schemeClr val="accent2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64181DC-D12F-4B31-8EB3-1BF075F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/>
              <a:t>모둠 스피드 </a:t>
            </a:r>
            <a:r>
              <a:rPr lang="ko-KR" altLang="en-US" sz="2400" dirty="0" err="1"/>
              <a:t>칠교</a:t>
            </a:r>
            <a:endParaRPr lang="ko-KR" altLang="en-US" sz="2400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FDB3E4D-8ABD-4598-9255-18E04A2B2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답</a:t>
            </a:r>
          </a:p>
        </p:txBody>
      </p:sp>
    </p:spTree>
    <p:extLst>
      <p:ext uri="{BB962C8B-B14F-4D97-AF65-F5344CB8AC3E}">
        <p14:creationId xmlns:p14="http://schemas.microsoft.com/office/powerpoint/2010/main" val="17387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칠교가</a:t>
            </a:r>
            <a:r>
              <a:rPr lang="ko-KR" altLang="en-US" dirty="0"/>
              <a:t> 세계 최고의 인기 퍼즐이었다는 게 사실인가요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칠교의</a:t>
            </a:r>
            <a:r>
              <a:rPr lang="ko-KR" altLang="en-US" dirty="0"/>
              <a:t> 세계 전파</a:t>
            </a:r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2ED8D59-FE4E-425C-945E-EDBAC3D5494D}"/>
              </a:ext>
            </a:extLst>
          </p:cNvPr>
          <p:cNvGrpSpPr/>
          <p:nvPr/>
        </p:nvGrpSpPr>
        <p:grpSpPr>
          <a:xfrm>
            <a:off x="903770" y="2202510"/>
            <a:ext cx="3319542" cy="3179995"/>
            <a:chOff x="903770" y="2202510"/>
            <a:chExt cx="3319542" cy="317999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4774C5-E696-427C-89C1-AD58C82251F0}"/>
                </a:ext>
              </a:extLst>
            </p:cNvPr>
            <p:cNvSpPr txBox="1"/>
            <p:nvPr/>
          </p:nvSpPr>
          <p:spPr>
            <a:xfrm>
              <a:off x="957557" y="4920840"/>
              <a:ext cx="32119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아이가 울고 있는 데도  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문제를 푸는데 </a:t>
              </a:r>
              <a:endParaRPr lang="en-US" altLang="ko-KR" sz="12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빠져 있는 부인의 모습 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(1818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년 프랑스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6455D160-CA48-4C37-8D06-64C66F9BD6D9}"/>
                </a:ext>
              </a:extLst>
            </p:cNvPr>
            <p:cNvSpPr/>
            <p:nvPr/>
          </p:nvSpPr>
          <p:spPr>
            <a:xfrm>
              <a:off x="903770" y="2202510"/>
              <a:ext cx="3319542" cy="2465115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0">
              <a:solidFill>
                <a:srgbClr val="4B6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E922DC7-CFC1-4D45-B2EB-3E490D0F1D94}"/>
              </a:ext>
            </a:extLst>
          </p:cNvPr>
          <p:cNvGrpSpPr/>
          <p:nvPr/>
        </p:nvGrpSpPr>
        <p:grpSpPr>
          <a:xfrm>
            <a:off x="4616368" y="2201625"/>
            <a:ext cx="3687978" cy="3180880"/>
            <a:chOff x="4616368" y="2201625"/>
            <a:chExt cx="3687978" cy="3180880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D21CD59-E16A-40D7-82A7-2A8C999CC112}"/>
                </a:ext>
              </a:extLst>
            </p:cNvPr>
            <p:cNvSpPr/>
            <p:nvPr/>
          </p:nvSpPr>
          <p:spPr>
            <a:xfrm>
              <a:off x="4616368" y="2201625"/>
              <a:ext cx="3687978" cy="246600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63500">
              <a:solidFill>
                <a:srgbClr val="4B6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5C018B-C2C4-4DDC-BEB2-6583204450C4}"/>
                </a:ext>
              </a:extLst>
            </p:cNvPr>
            <p:cNvSpPr txBox="1"/>
            <p:nvPr/>
          </p:nvSpPr>
          <p:spPr>
            <a:xfrm>
              <a:off x="4854373" y="4920840"/>
              <a:ext cx="32119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베를린 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차이퉁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신문의 </a:t>
              </a:r>
              <a:endParaRPr lang="en-US" altLang="ko-KR" sz="12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크리스마스 선물  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광고  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(1822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년 독일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DF99E54-5290-4B20-987F-187AA24BB992}"/>
              </a:ext>
            </a:extLst>
          </p:cNvPr>
          <p:cNvGrpSpPr/>
          <p:nvPr/>
        </p:nvGrpSpPr>
        <p:grpSpPr>
          <a:xfrm>
            <a:off x="8697402" y="2165661"/>
            <a:ext cx="2537041" cy="3401510"/>
            <a:chOff x="8697402" y="2165661"/>
            <a:chExt cx="2537041" cy="340151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7E1A32-85C1-451C-96EB-C583AE5C856A}"/>
                </a:ext>
              </a:extLst>
            </p:cNvPr>
            <p:cNvSpPr txBox="1"/>
            <p:nvPr/>
          </p:nvSpPr>
          <p:spPr>
            <a:xfrm>
              <a:off x="8697402" y="4920840"/>
              <a:ext cx="253704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세인트헬레나 섬에 갇히게 된 나폴레옹은 </a:t>
              </a:r>
              <a:endParaRPr lang="en-US" altLang="ko-KR" sz="12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칠교놀이를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하면서 대부분의 시간을 보낸 </a:t>
              </a:r>
              <a:r>
                <a:rPr lang="en-US" altLang="ko-KR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2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2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매니아로 알려짐</a:t>
              </a:r>
              <a:endParaRPr lang="en-US" altLang="ko-KR" sz="100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71A9ECFC-309E-469C-9D0E-26359A632DBF}"/>
                </a:ext>
              </a:extLst>
            </p:cNvPr>
            <p:cNvGrpSpPr/>
            <p:nvPr/>
          </p:nvGrpSpPr>
          <p:grpSpPr>
            <a:xfrm>
              <a:off x="8697402" y="2165661"/>
              <a:ext cx="2537041" cy="2537041"/>
              <a:chOff x="8697402" y="2266644"/>
              <a:chExt cx="2537041" cy="2537041"/>
            </a:xfrm>
          </p:grpSpPr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50E3FB8E-7E61-4E19-9E4B-A10AF4226ED1}"/>
                  </a:ext>
                </a:extLst>
              </p:cNvPr>
              <p:cNvSpPr/>
              <p:nvPr/>
            </p:nvSpPr>
            <p:spPr>
              <a:xfrm>
                <a:off x="8697402" y="2266644"/>
                <a:ext cx="2537041" cy="253704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rgbClr val="4B6D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08D2D5-94F0-4BB4-84FD-F57DE89EDE09}"/>
                  </a:ext>
                </a:extLst>
              </p:cNvPr>
              <p:cNvSpPr txBox="1"/>
              <p:nvPr/>
            </p:nvSpPr>
            <p:spPr>
              <a:xfrm>
                <a:off x="9255665" y="4229099"/>
                <a:ext cx="1420513" cy="276999"/>
              </a:xfrm>
              <a:prstGeom prst="rect">
                <a:avLst/>
              </a:prstGeom>
              <a:solidFill>
                <a:schemeClr val="tx1">
                  <a:alpha val="6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spc="-150" dirty="0" err="1">
                    <a:ln>
                      <a:solidFill>
                        <a:srgbClr val="1462B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</a:rPr>
                  <a:t>칠교</a:t>
                </a:r>
                <a:r>
                  <a:rPr lang="ko-KR" altLang="en-US" sz="1200" b="1" spc="-150" dirty="0">
                    <a:ln>
                      <a:solidFill>
                        <a:srgbClr val="1462B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</a:rPr>
                  <a:t> 매니아 나폴레옹</a:t>
                </a: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70A3183-5BCF-47F0-9462-1A07901BE78B}"/>
              </a:ext>
            </a:extLst>
          </p:cNvPr>
          <p:cNvGrpSpPr/>
          <p:nvPr/>
        </p:nvGrpSpPr>
        <p:grpSpPr>
          <a:xfrm>
            <a:off x="5468815" y="6070048"/>
            <a:ext cx="6723186" cy="570998"/>
            <a:chOff x="5468815" y="6070048"/>
            <a:chExt cx="6723186" cy="570998"/>
          </a:xfrm>
        </p:grpSpPr>
        <p:sp>
          <p:nvSpPr>
            <p:cNvPr id="20" name="모서리가 둥근 직사각형 52">
              <a:extLst>
                <a:ext uri="{FF2B5EF4-FFF2-40B4-BE49-F238E27FC236}">
                  <a16:creationId xmlns:a16="http://schemas.microsoft.com/office/drawing/2014/main" id="{BD8D8D23-9DF2-4CF6-9A50-7C3E50D5A9E5}"/>
                </a:ext>
              </a:extLst>
            </p:cNvPr>
            <p:cNvSpPr/>
            <p:nvPr/>
          </p:nvSpPr>
          <p:spPr>
            <a:xfrm>
              <a:off x="5723792" y="6070048"/>
              <a:ext cx="6468209" cy="5709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19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세기</a:t>
              </a:r>
              <a:r>
                <a:rPr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~20</a:t>
              </a:r>
              <a:r>
                <a:rPr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세기 초 세계에서 가장 인기 있었던 퍼즐 게임</a:t>
              </a:r>
              <a:endParaRPr lang="ko-KR" altLang="en-US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DD1C635-82E8-4A04-AF99-3A47042FE13D}"/>
                </a:ext>
              </a:extLst>
            </p:cNvPr>
            <p:cNvSpPr/>
            <p:nvPr/>
          </p:nvSpPr>
          <p:spPr>
            <a:xfrm>
              <a:off x="5468815" y="6070048"/>
              <a:ext cx="184639" cy="570998"/>
            </a:xfrm>
            <a:prstGeom prst="rect">
              <a:avLst/>
            </a:prstGeom>
            <a:solidFill>
              <a:srgbClr val="D09E0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60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99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740AB1D-0FF2-4237-81B1-3952F07C9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4615" r="3981" b="4494"/>
          <a:stretch/>
        </p:blipFill>
        <p:spPr>
          <a:xfrm>
            <a:off x="0" y="1266872"/>
            <a:ext cx="7370280" cy="5591128"/>
          </a:xfrm>
          <a:prstGeom prst="rect">
            <a:avLst/>
          </a:prstGeom>
        </p:spPr>
      </p:pic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탱그램이</a:t>
            </a:r>
            <a:r>
              <a:rPr lang="ko-KR" altLang="en-US" dirty="0"/>
              <a:t> </a:t>
            </a:r>
            <a:r>
              <a:rPr lang="ko-KR" altLang="en-US" dirty="0" err="1"/>
              <a:t>뭐예요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DD9CDA6-7C61-4E29-AB73-0645095A6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6" t="4615" r="3981" b="4494"/>
          <a:stretch/>
        </p:blipFill>
        <p:spPr>
          <a:xfrm>
            <a:off x="7367190" y="1266872"/>
            <a:ext cx="4824810" cy="5591128"/>
          </a:xfrm>
          <a:prstGeom prst="rect">
            <a:avLst/>
          </a:prstGeom>
        </p:spPr>
      </p:pic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칠교의</a:t>
            </a:r>
            <a:r>
              <a:rPr lang="ko-KR" altLang="en-US" dirty="0"/>
              <a:t> 세계 전파</a:t>
            </a:r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B0C7544-646F-429F-B1D0-962129FBE86C}"/>
              </a:ext>
            </a:extLst>
          </p:cNvPr>
          <p:cNvGrpSpPr/>
          <p:nvPr/>
        </p:nvGrpSpPr>
        <p:grpSpPr>
          <a:xfrm>
            <a:off x="0" y="1266872"/>
            <a:ext cx="12192000" cy="5591128"/>
            <a:chOff x="0" y="1266872"/>
            <a:chExt cx="12192000" cy="5591128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6D955D6E-CC01-4281-84B4-EF9EFFA1B4CA}"/>
                </a:ext>
              </a:extLst>
            </p:cNvPr>
            <p:cNvSpPr/>
            <p:nvPr/>
          </p:nvSpPr>
          <p:spPr>
            <a:xfrm>
              <a:off x="0" y="1266872"/>
              <a:ext cx="12192000" cy="5591128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80016C66-F357-4B4A-890D-A5F35A9214EF}"/>
                </a:ext>
              </a:extLst>
            </p:cNvPr>
            <p:cNvSpPr/>
            <p:nvPr/>
          </p:nvSpPr>
          <p:spPr>
            <a:xfrm>
              <a:off x="2036103" y="2626310"/>
              <a:ext cx="2811818" cy="2727360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16000" rIns="0" rtlCol="0" anchor="ctr"/>
            <a:lstStyle/>
            <a:p>
              <a:pPr algn="ctr"/>
              <a:r>
                <a:rPr lang="ko-KR" altLang="en-US" sz="2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탱그램</a:t>
              </a:r>
              <a:endParaRPr lang="en-US" altLang="ko-KR" sz="24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2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TANGRAM</a:t>
              </a:r>
              <a:endParaRPr lang="ko-KR" altLang="en-US" sz="24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7273CC9-D161-4EB2-9CEA-5CDB76499FEB}"/>
              </a:ext>
            </a:extLst>
          </p:cNvPr>
          <p:cNvSpPr/>
          <p:nvPr/>
        </p:nvSpPr>
        <p:spPr>
          <a:xfrm>
            <a:off x="6096000" y="3647990"/>
            <a:ext cx="4536000" cy="6840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ko-KR" altLang="en-US" sz="1400" b="1" spc="-150" dirty="0">
                <a:ln>
                  <a:solidFill>
                    <a:srgbClr val="4B6D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정확한 뜻이나 유래는 알려지지 않음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30FE76A-5E9F-47B7-9EF5-E1FB9985D5A0}"/>
              </a:ext>
            </a:extLst>
          </p:cNvPr>
          <p:cNvSpPr/>
          <p:nvPr/>
        </p:nvSpPr>
        <p:spPr>
          <a:xfrm>
            <a:off x="6119111" y="2640706"/>
            <a:ext cx="4536000" cy="6840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ko-KR" altLang="en-US" sz="1400" b="1" spc="-150" dirty="0" err="1">
                <a:ln>
                  <a:solidFill>
                    <a:srgbClr val="4B6D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칠교의</a:t>
            </a:r>
            <a:r>
              <a:rPr lang="ko-KR" altLang="en-US" sz="1400" b="1" spc="-150" dirty="0">
                <a:ln>
                  <a:solidFill>
                    <a:srgbClr val="4B6D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 영어 이름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43163837-3168-46C5-95D0-50291493A47D}"/>
              </a:ext>
            </a:extLst>
          </p:cNvPr>
          <p:cNvSpPr/>
          <p:nvPr/>
        </p:nvSpPr>
        <p:spPr>
          <a:xfrm>
            <a:off x="6096000" y="4822506"/>
            <a:ext cx="4536000" cy="6840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altLang="ko-KR" sz="1400" b="1" spc="-150" dirty="0">
                <a:ln>
                  <a:solidFill>
                    <a:srgbClr val="4B6D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‘</a:t>
            </a:r>
            <a:r>
              <a:rPr lang="ko-KR" altLang="en-US" sz="1400" b="1" spc="-150" dirty="0">
                <a:ln>
                  <a:solidFill>
                    <a:srgbClr val="4B6D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당</a:t>
            </a:r>
            <a:r>
              <a:rPr lang="en-US" altLang="ko-KR" sz="1400" b="1" spc="-150" dirty="0">
                <a:ln>
                  <a:solidFill>
                    <a:srgbClr val="4B6D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(TANG)</a:t>
            </a:r>
            <a:r>
              <a:rPr lang="ko-KR" altLang="en-US" sz="1400" b="1" spc="-150" dirty="0">
                <a:ln>
                  <a:solidFill>
                    <a:srgbClr val="4B6D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나라</a:t>
            </a:r>
            <a:r>
              <a:rPr lang="en-US" altLang="ko-KR" sz="1400" b="1" spc="-150" dirty="0">
                <a:ln>
                  <a:solidFill>
                    <a:srgbClr val="4B6D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’</a:t>
            </a:r>
            <a:r>
              <a:rPr lang="ko-KR" altLang="en-US" sz="1400" b="1" spc="-150" dirty="0">
                <a:ln>
                  <a:solidFill>
                    <a:srgbClr val="4B6D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에서 비롯된  이름이라는 설이 널리 알려짐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EF031AE-2179-4157-9CB8-6FF94646C6EF}"/>
              </a:ext>
            </a:extLst>
          </p:cNvPr>
          <p:cNvGrpSpPr/>
          <p:nvPr/>
        </p:nvGrpSpPr>
        <p:grpSpPr>
          <a:xfrm>
            <a:off x="4847921" y="2982706"/>
            <a:ext cx="1271191" cy="2181800"/>
            <a:chOff x="4847921" y="2982706"/>
            <a:chExt cx="1271191" cy="2181800"/>
          </a:xfrm>
        </p:grpSpPr>
        <p:cxnSp>
          <p:nvCxnSpPr>
            <p:cNvPr id="18" name="연결선: 꺾임 17">
              <a:extLst>
                <a:ext uri="{FF2B5EF4-FFF2-40B4-BE49-F238E27FC236}">
                  <a16:creationId xmlns:a16="http://schemas.microsoft.com/office/drawing/2014/main" id="{A0D94096-6C64-4F51-9A39-6A66D55AFD1E}"/>
                </a:ext>
              </a:extLst>
            </p:cNvPr>
            <p:cNvCxnSpPr>
              <a:cxnSpLocks/>
              <a:stCxn id="14" idx="1"/>
              <a:endCxn id="15" idx="1"/>
            </p:cNvCxnSpPr>
            <p:nvPr/>
          </p:nvCxnSpPr>
          <p:spPr>
            <a:xfrm rot="10800000" flipV="1">
              <a:off x="6096001" y="2982706"/>
              <a:ext cx="23111" cy="2181800"/>
            </a:xfrm>
            <a:prstGeom prst="bentConnector3">
              <a:avLst>
                <a:gd name="adj1" fmla="val 1089139"/>
              </a:avLst>
            </a:prstGeom>
            <a:ln w="28575">
              <a:solidFill>
                <a:srgbClr val="FFC000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1613E3B9-0C4E-4A0C-AB78-8F47474BBFFA}"/>
                </a:ext>
              </a:extLst>
            </p:cNvPr>
            <p:cNvCxnSpPr>
              <a:stCxn id="11" idx="6"/>
              <a:endCxn id="13" idx="1"/>
            </p:cNvCxnSpPr>
            <p:nvPr/>
          </p:nvCxnSpPr>
          <p:spPr>
            <a:xfrm>
              <a:off x="4847921" y="3989990"/>
              <a:ext cx="1248079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16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31">
            <a:extLst>
              <a:ext uri="{FF2B5EF4-FFF2-40B4-BE49-F238E27FC236}">
                <a16:creationId xmlns:a16="http://schemas.microsoft.com/office/drawing/2014/main" id="{69B28C2C-CDE4-4F9C-B13B-3F492AE2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우리나라 </a:t>
            </a:r>
            <a:r>
              <a:rPr lang="ko-KR" altLang="en-US" dirty="0" err="1"/>
              <a:t>칠교는</a:t>
            </a:r>
            <a:r>
              <a:rPr lang="ko-KR" altLang="en-US" dirty="0"/>
              <a:t> 언제 시작됐나요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3" name="텍스트 개체 틀 32">
            <a:extLst>
              <a:ext uri="{FF2B5EF4-FFF2-40B4-BE49-F238E27FC236}">
                <a16:creationId xmlns:a16="http://schemas.microsoft.com/office/drawing/2014/main" id="{6515DC5D-388B-4E64-851E-A59B0C1B2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우리나라의 </a:t>
            </a:r>
            <a:r>
              <a:rPr lang="ko-KR" altLang="en-US" dirty="0" err="1"/>
              <a:t>칠교</a:t>
            </a:r>
            <a:endParaRPr lang="ko-KR" altLang="en-US" dirty="0"/>
          </a:p>
        </p:txBody>
      </p:sp>
      <p:sp>
        <p:nvSpPr>
          <p:cNvPr id="34" name="텍스트 개체 틀 33">
            <a:extLst>
              <a:ext uri="{FF2B5EF4-FFF2-40B4-BE49-F238E27FC236}">
                <a16:creationId xmlns:a16="http://schemas.microsoft.com/office/drawing/2014/main" id="{50730815-D785-4D2A-B6A6-DE8C44565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19" name="모서리가 둥근 직사각형 52">
            <a:extLst>
              <a:ext uri="{FF2B5EF4-FFF2-40B4-BE49-F238E27FC236}">
                <a16:creationId xmlns:a16="http://schemas.microsoft.com/office/drawing/2014/main" id="{1E948F83-1BAC-4C83-ACEC-5536C338D04D}"/>
              </a:ext>
            </a:extLst>
          </p:cNvPr>
          <p:cNvSpPr/>
          <p:nvPr/>
        </p:nvSpPr>
        <p:spPr>
          <a:xfrm>
            <a:off x="316801" y="3004240"/>
            <a:ext cx="2340000" cy="2340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6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우리나라의 </a:t>
            </a:r>
            <a:r>
              <a:rPr lang="ko-KR" altLang="en-US" sz="1600" b="1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칠교</a:t>
            </a:r>
            <a:endParaRPr lang="ko-KR" altLang="en-US" sz="160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3988A03-888F-4418-A10D-DC1E361B4894}"/>
              </a:ext>
            </a:extLst>
          </p:cNvPr>
          <p:cNvGrpSpPr/>
          <p:nvPr/>
        </p:nvGrpSpPr>
        <p:grpSpPr>
          <a:xfrm>
            <a:off x="3186252" y="1648523"/>
            <a:ext cx="5490392" cy="2525717"/>
            <a:chOff x="2550772" y="1648523"/>
            <a:chExt cx="5490392" cy="2525717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49CD06F0-DBA0-4742-9B19-47520AA1C4A2}"/>
                </a:ext>
              </a:extLst>
            </p:cNvPr>
            <p:cNvGrpSpPr/>
            <p:nvPr/>
          </p:nvGrpSpPr>
          <p:grpSpPr>
            <a:xfrm>
              <a:off x="2550772" y="2205747"/>
              <a:ext cx="2422316" cy="1666800"/>
              <a:chOff x="3001175" y="2044643"/>
              <a:chExt cx="2422316" cy="1666800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DFBCE1C2-09A7-4B51-AA41-F37220534946}"/>
                  </a:ext>
                </a:extLst>
              </p:cNvPr>
              <p:cNvSpPr/>
              <p:nvPr/>
            </p:nvSpPr>
            <p:spPr>
              <a:xfrm>
                <a:off x="3001175" y="2044643"/>
                <a:ext cx="2422316" cy="166680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753F2257-4295-4CC0-8A72-C2B2F971FD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96" t="2363" r="2817" b="6494"/>
              <a:stretch/>
            </p:blipFill>
            <p:spPr>
              <a:xfrm>
                <a:off x="3052239" y="2101022"/>
                <a:ext cx="2326887" cy="1560629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507F02-AD2B-48FA-ACC8-D847844871F5}"/>
                </a:ext>
              </a:extLst>
            </p:cNvPr>
            <p:cNvSpPr txBox="1"/>
            <p:nvPr/>
          </p:nvSpPr>
          <p:spPr>
            <a:xfrm>
              <a:off x="2594216" y="3928019"/>
              <a:ext cx="2356012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ko-KR" altLang="en-US" sz="10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도보 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출처 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국립고궁박물관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ko-KR" altLang="en-US" sz="10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846646-8645-40E3-8B21-72A4A2416C45}"/>
                </a:ext>
              </a:extLst>
            </p:cNvPr>
            <p:cNvSpPr txBox="1"/>
            <p:nvPr/>
          </p:nvSpPr>
          <p:spPr>
            <a:xfrm>
              <a:off x="4978847" y="3928019"/>
              <a:ext cx="11398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칠교해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장서각 소장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ko-KR" altLang="en-US" sz="10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1" name="모서리가 둥근 직사각형 43">
              <a:extLst>
                <a:ext uri="{FF2B5EF4-FFF2-40B4-BE49-F238E27FC236}">
                  <a16:creationId xmlns:a16="http://schemas.microsoft.com/office/drawing/2014/main" id="{AC627C49-6CB3-47F0-BAC9-678D38BB3FB7}"/>
                </a:ext>
              </a:extLst>
            </p:cNvPr>
            <p:cNvSpPr/>
            <p:nvPr/>
          </p:nvSpPr>
          <p:spPr>
            <a:xfrm>
              <a:off x="2555538" y="1648523"/>
              <a:ext cx="5485626" cy="44835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우리나라 </a:t>
              </a:r>
              <a:r>
                <a:rPr lang="ko-KR" altLang="en-US" sz="14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칠교책</a:t>
              </a:r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 </a:t>
              </a:r>
              <a:r>
                <a:rPr lang="en-US" altLang="ko-KR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–  </a:t>
              </a:r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조선 후기 책으로 추정</a:t>
              </a:r>
              <a:r>
                <a:rPr lang="en-US" altLang="ko-KR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. </a:t>
              </a:r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언제</a:t>
              </a:r>
              <a:r>
                <a:rPr lang="en-US" altLang="ko-KR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 </a:t>
              </a:r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누가 지었는지 모름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2173EAE-16E4-4C4F-BF4D-C67130F2C599}"/>
                </a:ext>
              </a:extLst>
            </p:cNvPr>
            <p:cNvGrpSpPr/>
            <p:nvPr/>
          </p:nvGrpSpPr>
          <p:grpSpPr>
            <a:xfrm>
              <a:off x="5060625" y="2205612"/>
              <a:ext cx="2976327" cy="1667070"/>
              <a:chOff x="5511028" y="2036819"/>
              <a:chExt cx="2976327" cy="1667070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DE64B5A0-332F-4904-AFF5-32811F45F58A}"/>
                  </a:ext>
                </a:extLst>
              </p:cNvPr>
              <p:cNvSpPr/>
              <p:nvPr/>
            </p:nvSpPr>
            <p:spPr>
              <a:xfrm>
                <a:off x="5511028" y="2036819"/>
                <a:ext cx="2976327" cy="166707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AC34371C-0515-4A60-91B8-9D8099269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7778" y="2090932"/>
                <a:ext cx="2859942" cy="1522015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71229844-A112-49C6-9583-1142269A099F}"/>
              </a:ext>
            </a:extLst>
          </p:cNvPr>
          <p:cNvGrpSpPr/>
          <p:nvPr/>
        </p:nvGrpSpPr>
        <p:grpSpPr>
          <a:xfrm>
            <a:off x="3183494" y="4495058"/>
            <a:ext cx="5493151" cy="1945972"/>
            <a:chOff x="2548014" y="4495058"/>
            <a:chExt cx="5493151" cy="1945972"/>
          </a:xfrm>
        </p:grpSpPr>
        <p:sp>
          <p:nvSpPr>
            <p:cNvPr id="36" name="모서리가 둥근 직사각형 43">
              <a:extLst>
                <a:ext uri="{FF2B5EF4-FFF2-40B4-BE49-F238E27FC236}">
                  <a16:creationId xmlns:a16="http://schemas.microsoft.com/office/drawing/2014/main" id="{5E84E470-4417-4BB3-B573-7D8B86873E8E}"/>
                </a:ext>
              </a:extLst>
            </p:cNvPr>
            <p:cNvSpPr/>
            <p:nvPr/>
          </p:nvSpPr>
          <p:spPr>
            <a:xfrm>
              <a:off x="2555538" y="4495058"/>
              <a:ext cx="5485627" cy="41739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4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지혜판</a:t>
              </a:r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 혹은 유객판이라고 불림</a:t>
              </a:r>
            </a:p>
          </p:txBody>
        </p: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8D406860-00B2-4C71-8EC9-7E288D2BC566}"/>
                </a:ext>
              </a:extLst>
            </p:cNvPr>
            <p:cNvGrpSpPr/>
            <p:nvPr/>
          </p:nvGrpSpPr>
          <p:grpSpPr>
            <a:xfrm>
              <a:off x="2555538" y="5041838"/>
              <a:ext cx="2701586" cy="1127012"/>
              <a:chOff x="2752569" y="2567594"/>
              <a:chExt cx="3337833" cy="1392433"/>
            </a:xfrm>
          </p:grpSpPr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2DC197D4-D05E-4B5B-96F9-AA7CD0A65DBC}"/>
                  </a:ext>
                </a:extLst>
              </p:cNvPr>
              <p:cNvSpPr/>
              <p:nvPr/>
            </p:nvSpPr>
            <p:spPr>
              <a:xfrm>
                <a:off x="2752569" y="2567594"/>
                <a:ext cx="3337833" cy="1386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76000" rtlCol="0" anchor="ctr"/>
              <a:lstStyle/>
              <a:p>
                <a:pPr algn="ctr"/>
                <a:r>
                  <a:rPr lang="ko-KR" altLang="en-US" sz="1200" spc="-150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지혜를 키우는 놀이</a:t>
                </a:r>
                <a:endParaRPr lang="en-US" altLang="ko-KR" sz="1200" spc="-15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5630FD33-4266-48E6-85E5-56FDE22DE5A1}"/>
                  </a:ext>
                </a:extLst>
              </p:cNvPr>
              <p:cNvSpPr/>
              <p:nvPr/>
            </p:nvSpPr>
            <p:spPr>
              <a:xfrm>
                <a:off x="2752569" y="2574027"/>
                <a:ext cx="1742400" cy="138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20FFCEEA-C0B3-45D0-884C-3D877AE41741}"/>
                </a:ext>
              </a:extLst>
            </p:cNvPr>
            <p:cNvGrpSpPr/>
            <p:nvPr/>
          </p:nvGrpSpPr>
          <p:grpSpPr>
            <a:xfrm>
              <a:off x="5339579" y="5020026"/>
              <a:ext cx="2701586" cy="1127012"/>
              <a:chOff x="2752569" y="2567594"/>
              <a:chExt cx="3337833" cy="1392433"/>
            </a:xfrm>
          </p:grpSpPr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462A29BC-AF63-42CF-86DF-2F47D6C2C303}"/>
                  </a:ext>
                </a:extLst>
              </p:cNvPr>
              <p:cNvSpPr/>
              <p:nvPr/>
            </p:nvSpPr>
            <p:spPr>
              <a:xfrm>
                <a:off x="2752569" y="2567594"/>
                <a:ext cx="3337833" cy="1386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76000" rtlCol="0" anchor="ctr"/>
              <a:lstStyle/>
              <a:p>
                <a:pPr algn="ctr"/>
                <a:r>
                  <a:rPr lang="ko-KR" altLang="en-US" sz="1200" spc="-150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손님을 머무르게 하는 판자 </a:t>
                </a:r>
                <a:r>
                  <a:rPr lang="ko-KR" altLang="en-US" sz="1200" spc="-150" dirty="0" err="1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놀잇감</a:t>
                </a:r>
                <a:endParaRPr lang="en-US" altLang="ko-KR" sz="900" b="1" spc="-15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7078CC2F-B6C1-4E6C-925A-045F5736B0E1}"/>
                  </a:ext>
                </a:extLst>
              </p:cNvPr>
              <p:cNvSpPr/>
              <p:nvPr/>
            </p:nvSpPr>
            <p:spPr>
              <a:xfrm>
                <a:off x="2752569" y="2574027"/>
                <a:ext cx="1742400" cy="1386000"/>
              </a:xfrm>
              <a:prstGeom prst="rect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273686-92CB-4CF5-BFD2-0C3C82739B04}"/>
                </a:ext>
              </a:extLst>
            </p:cNvPr>
            <p:cNvSpPr txBox="1"/>
            <p:nvPr/>
          </p:nvSpPr>
          <p:spPr>
            <a:xfrm>
              <a:off x="2548014" y="6194809"/>
              <a:ext cx="2356012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상아 </a:t>
              </a:r>
              <a:r>
                <a:rPr lang="ko-KR" altLang="en-US" sz="10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출처 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국립고궁박물관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ko-KR" altLang="en-US" sz="10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3C072-2C45-4B89-B508-75678F18E6C7}"/>
                </a:ext>
              </a:extLst>
            </p:cNvPr>
            <p:cNvSpPr txBox="1"/>
            <p:nvPr/>
          </p:nvSpPr>
          <p:spPr>
            <a:xfrm>
              <a:off x="5355501" y="6194809"/>
              <a:ext cx="2356012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나무  </a:t>
              </a:r>
              <a:r>
                <a:rPr lang="ko-KR" altLang="en-US" sz="1000" spc="-150" dirty="0" err="1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출처 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</a:t>
              </a:r>
              <a:r>
                <a:rPr lang="ko-KR" altLang="en-US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국립고궁박물관</a:t>
              </a:r>
              <a:r>
                <a:rPr lang="en-US" altLang="ko-KR" sz="1000" spc="-1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ko-KR" altLang="en-US" sz="1000" spc="-150" dirty="0">
                <a:ln>
                  <a:solidFill>
                    <a:schemeClr val="accent2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CFF6EFB-202F-49DA-B439-9513AE85902F}"/>
              </a:ext>
            </a:extLst>
          </p:cNvPr>
          <p:cNvGrpSpPr/>
          <p:nvPr/>
        </p:nvGrpSpPr>
        <p:grpSpPr>
          <a:xfrm>
            <a:off x="9570101" y="3012486"/>
            <a:ext cx="2340000" cy="2340000"/>
            <a:chOff x="9030420" y="3209952"/>
            <a:chExt cx="2340000" cy="2340000"/>
          </a:xfrm>
        </p:grpSpPr>
        <p:sp>
          <p:nvSpPr>
            <p:cNvPr id="60" name="모서리가 둥근 직사각형 52">
              <a:extLst>
                <a:ext uri="{FF2B5EF4-FFF2-40B4-BE49-F238E27FC236}">
                  <a16:creationId xmlns:a16="http://schemas.microsoft.com/office/drawing/2014/main" id="{13FC0621-8F73-485C-912F-36CA48861D09}"/>
                </a:ext>
              </a:extLst>
            </p:cNvPr>
            <p:cNvSpPr/>
            <p:nvPr/>
          </p:nvSpPr>
          <p:spPr>
            <a:xfrm>
              <a:off x="9030420" y="3209952"/>
              <a:ext cx="2340000" cy="2340000"/>
            </a:xfrm>
            <a:prstGeom prst="ellipse">
              <a:avLst/>
            </a:prstGeom>
            <a:solidFill>
              <a:schemeClr val="bg1"/>
            </a:solidFill>
            <a:ln w="25400" cmpd="sng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>
                <a:lnSpc>
                  <a:spcPts val="2000"/>
                </a:lnSpc>
              </a:pPr>
              <a:endParaRPr lang="en-US" altLang="ko-KR" sz="12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2000"/>
                </a:lnSpc>
              </a:pPr>
              <a:endParaRPr lang="en-US" altLang="ko-KR" sz="12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2000"/>
                </a:lnSpc>
              </a:pPr>
              <a:endParaRPr lang="en-US" altLang="ko-KR" sz="12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2000"/>
                </a:lnSpc>
              </a:pPr>
              <a:r>
                <a:rPr lang="ko-KR" altLang="en-US" sz="1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언제부터 </a:t>
              </a:r>
              <a:r>
                <a:rPr lang="ko-KR" altLang="en-US" sz="1400" spc="-150" dirty="0" err="1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칠교</a:t>
              </a:r>
              <a:r>
                <a:rPr lang="ko-KR" altLang="en-US" sz="1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놀이를 즐기기 시작했는지  </a:t>
              </a:r>
              <a:br>
                <a:rPr lang="en-US" altLang="ko-KR" sz="1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ko-KR" altLang="en-US" sz="1400" spc="-150" dirty="0">
                  <a:ln>
                    <a:solidFill>
                      <a:srgbClr val="FFC000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알 수 없음</a:t>
              </a:r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572C50F3-3524-4D0F-B4DC-3737A2A71419}"/>
                </a:ext>
              </a:extLst>
            </p:cNvPr>
            <p:cNvSpPr/>
            <p:nvPr/>
          </p:nvSpPr>
          <p:spPr>
            <a:xfrm>
              <a:off x="9928618" y="3522565"/>
              <a:ext cx="543604" cy="5436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519A0AB-377C-410D-97C4-EB7C1A799FD1}"/>
              </a:ext>
            </a:extLst>
          </p:cNvPr>
          <p:cNvGrpSpPr/>
          <p:nvPr/>
        </p:nvGrpSpPr>
        <p:grpSpPr>
          <a:xfrm>
            <a:off x="9570101" y="3012486"/>
            <a:ext cx="2340000" cy="2340000"/>
            <a:chOff x="9030420" y="3209952"/>
            <a:chExt cx="2340000" cy="2340000"/>
          </a:xfrm>
        </p:grpSpPr>
        <p:sp>
          <p:nvSpPr>
            <p:cNvPr id="46" name="모서리가 둥근 직사각형 52">
              <a:extLst>
                <a:ext uri="{FF2B5EF4-FFF2-40B4-BE49-F238E27FC236}">
                  <a16:creationId xmlns:a16="http://schemas.microsoft.com/office/drawing/2014/main" id="{C9C323C3-07C2-4A2F-9077-1AF6C50A61AC}"/>
                </a:ext>
              </a:extLst>
            </p:cNvPr>
            <p:cNvSpPr/>
            <p:nvPr/>
          </p:nvSpPr>
          <p:spPr>
            <a:xfrm>
              <a:off x="9030420" y="3209952"/>
              <a:ext cx="2340000" cy="2340000"/>
            </a:xfrm>
            <a:prstGeom prst="ellipse">
              <a:avLst/>
            </a:prstGeom>
            <a:solidFill>
              <a:srgbClr val="FFC000"/>
            </a:solidFill>
            <a:ln w="25400" cmpd="sng">
              <a:solidFill>
                <a:srgbClr val="FFC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>
                <a:lnSpc>
                  <a:spcPts val="2000"/>
                </a:lnSpc>
              </a:pPr>
              <a:endParaRPr lang="en-US" altLang="ko-KR" sz="12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2000"/>
                </a:lnSpc>
              </a:pPr>
              <a:endParaRPr lang="en-US" altLang="ko-KR" sz="12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2000"/>
                </a:lnSpc>
              </a:pPr>
              <a:endParaRPr lang="en-US" altLang="ko-KR" sz="12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조선 후기 주로 양반층이나 왕궁에서 궁녀들이 즐기는 놀이</a:t>
              </a: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336CFB4E-2CC9-4E42-B7E9-F022126A2BBB}"/>
                </a:ext>
              </a:extLst>
            </p:cNvPr>
            <p:cNvSpPr/>
            <p:nvPr/>
          </p:nvSpPr>
          <p:spPr>
            <a:xfrm>
              <a:off x="9928618" y="3522565"/>
              <a:ext cx="543604" cy="5436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C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5C20F852-CB3B-4E6C-BE58-9C6DF1A4B731}"/>
              </a:ext>
            </a:extLst>
          </p:cNvPr>
          <p:cNvGrpSpPr/>
          <p:nvPr/>
        </p:nvGrpSpPr>
        <p:grpSpPr>
          <a:xfrm>
            <a:off x="9570101" y="3012486"/>
            <a:ext cx="2340000" cy="2340000"/>
            <a:chOff x="9030420" y="3209952"/>
            <a:chExt cx="2340000" cy="2340000"/>
          </a:xfrm>
        </p:grpSpPr>
        <p:sp>
          <p:nvSpPr>
            <p:cNvPr id="49" name="모서리가 둥근 직사각형 52">
              <a:extLst>
                <a:ext uri="{FF2B5EF4-FFF2-40B4-BE49-F238E27FC236}">
                  <a16:creationId xmlns:a16="http://schemas.microsoft.com/office/drawing/2014/main" id="{AE7BE850-7791-43C9-893C-5A2996B556B2}"/>
                </a:ext>
              </a:extLst>
            </p:cNvPr>
            <p:cNvSpPr/>
            <p:nvPr/>
          </p:nvSpPr>
          <p:spPr>
            <a:xfrm>
              <a:off x="9030420" y="3209952"/>
              <a:ext cx="2340000" cy="2340000"/>
            </a:xfrm>
            <a:prstGeom prst="ellipse">
              <a:avLst/>
            </a:prstGeom>
            <a:solidFill>
              <a:srgbClr val="4B6DFF"/>
            </a:solidFill>
            <a:ln w="25400" cmpd="sng">
              <a:solidFill>
                <a:srgbClr val="4B6DFF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>
                <a:lnSpc>
                  <a:spcPts val="2000"/>
                </a:lnSpc>
              </a:pPr>
              <a:endParaRPr lang="en-US" altLang="ko-KR" sz="12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2000"/>
                </a:lnSpc>
              </a:pPr>
              <a:endParaRPr lang="en-US" altLang="ko-KR" sz="12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2000"/>
                </a:lnSpc>
              </a:pPr>
              <a:endParaRPr lang="en-US" altLang="ko-KR" sz="1200" spc="-150" dirty="0">
                <a:ln>
                  <a:solidFill>
                    <a:srgbClr val="FFC000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defRPr/>
              </a:pPr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일제강점기에 </a:t>
              </a:r>
              <a:endParaRPr lang="en-US" altLang="ko-KR" sz="14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  <a:p>
              <a:pPr algn="ctr">
                <a:defRPr/>
              </a:pPr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전 계층으로 퍼져서</a:t>
              </a:r>
              <a:endParaRPr lang="en-US" altLang="ko-KR" sz="14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  <a:p>
              <a:pPr algn="ctr">
                <a:defRPr/>
              </a:pPr>
              <a:r>
                <a:rPr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오늘에 이름</a:t>
              </a:r>
              <a:endParaRPr lang="en-US" altLang="ko-KR" sz="14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8B1D54D5-09BB-4350-A304-6854F232784D}"/>
                </a:ext>
              </a:extLst>
            </p:cNvPr>
            <p:cNvSpPr/>
            <p:nvPr/>
          </p:nvSpPr>
          <p:spPr>
            <a:xfrm>
              <a:off x="9928618" y="3522565"/>
              <a:ext cx="543604" cy="5436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altLang="ko-KR" sz="3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B6D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endPara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B6DF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5FA5C023-96D3-4FF8-9F93-8F0F0DC02B72}"/>
              </a:ext>
            </a:extLst>
          </p:cNvPr>
          <p:cNvCxnSpPr>
            <a:stCxn id="71" idx="1"/>
            <a:endCxn id="19" idx="6"/>
          </p:cNvCxnSpPr>
          <p:nvPr/>
        </p:nvCxnSpPr>
        <p:spPr>
          <a:xfrm rot="10800000" flipV="1">
            <a:off x="2656802" y="1872698"/>
            <a:ext cx="534217" cy="2301541"/>
          </a:xfrm>
          <a:prstGeom prst="bentConnector3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연결선: 꺾임 19">
            <a:extLst>
              <a:ext uri="{FF2B5EF4-FFF2-40B4-BE49-F238E27FC236}">
                <a16:creationId xmlns:a16="http://schemas.microsoft.com/office/drawing/2014/main" id="{0B2DDEC6-7D99-49B4-AD17-4F622226DB85}"/>
              </a:ext>
            </a:extLst>
          </p:cNvPr>
          <p:cNvCxnSpPr>
            <a:stCxn id="64" idx="1"/>
            <a:endCxn id="19" idx="6"/>
          </p:cNvCxnSpPr>
          <p:nvPr/>
        </p:nvCxnSpPr>
        <p:spPr>
          <a:xfrm rot="10800000">
            <a:off x="2656802" y="4174240"/>
            <a:ext cx="534217" cy="1433708"/>
          </a:xfrm>
          <a:prstGeom prst="bentConnector3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연결선: 꺾임 13">
            <a:extLst>
              <a:ext uri="{FF2B5EF4-FFF2-40B4-BE49-F238E27FC236}">
                <a16:creationId xmlns:a16="http://schemas.microsoft.com/office/drawing/2014/main" id="{C2D93D66-A87D-4A00-B8F6-827AF9882D73}"/>
              </a:ext>
            </a:extLst>
          </p:cNvPr>
          <p:cNvCxnSpPr>
            <a:cxnSpLocks/>
            <a:stCxn id="67" idx="3"/>
            <a:endCxn id="46" idx="2"/>
          </p:cNvCxnSpPr>
          <p:nvPr/>
        </p:nvCxnSpPr>
        <p:spPr>
          <a:xfrm flipV="1">
            <a:off x="8676645" y="4182486"/>
            <a:ext cx="893456" cy="1398443"/>
          </a:xfrm>
          <a:prstGeom prst="bentConnector3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연결선: 꺾임 22">
            <a:extLst>
              <a:ext uri="{FF2B5EF4-FFF2-40B4-BE49-F238E27FC236}">
                <a16:creationId xmlns:a16="http://schemas.microsoft.com/office/drawing/2014/main" id="{5DB4F2EE-6343-432F-9C4A-8FDC40410EDB}"/>
              </a:ext>
            </a:extLst>
          </p:cNvPr>
          <p:cNvCxnSpPr>
            <a:cxnSpLocks/>
            <a:stCxn id="27" idx="3"/>
            <a:endCxn id="60" idx="2"/>
          </p:cNvCxnSpPr>
          <p:nvPr/>
        </p:nvCxnSpPr>
        <p:spPr>
          <a:xfrm>
            <a:off x="8672432" y="3039147"/>
            <a:ext cx="897669" cy="1143339"/>
          </a:xfrm>
          <a:prstGeom prst="bentConnector3">
            <a:avLst/>
          </a:prstGeom>
          <a:ln w="31750">
            <a:solidFill>
              <a:srgbClr val="FFC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1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8109</TotalTime>
  <Words>1440</Words>
  <Application>Microsoft Office PowerPoint</Application>
  <PresentationFormat>와이드스크린</PresentationFormat>
  <Paragraphs>394</Paragraphs>
  <Slides>63</Slides>
  <Notes>1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63</vt:i4>
      </vt:variant>
    </vt:vector>
  </HeadingPairs>
  <TitlesOfParts>
    <vt:vector size="69" baseType="lpstr">
      <vt:lpstr>HY견고딕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칠교가 뭐예요?</vt:lpstr>
      <vt:lpstr>언제, 누가 칠교를 만들었나요?</vt:lpstr>
      <vt:lpstr>칠교가 중국에서 만들어졌다는데… 사실인가요?</vt:lpstr>
      <vt:lpstr>칠교는 어떻게 전 세계에 퍼졌나요?</vt:lpstr>
      <vt:lpstr>칠교가 세계 최고의 인기 퍼즐이었다는 게 사실인가요?</vt:lpstr>
      <vt:lpstr>탱그램이 뭐예요?</vt:lpstr>
      <vt:lpstr>우리나라 칠교는 언제 시작됐나요?</vt:lpstr>
      <vt:lpstr>다양한 조각 개수, 다양한 모양의 칠교들</vt:lpstr>
      <vt:lpstr>칠교를 활용한 생활용품들</vt:lpstr>
      <vt:lpstr>칠교를 활용한 건물들</vt:lpstr>
      <vt:lpstr>칠교네 가족사진 찍는 날</vt:lpstr>
      <vt:lpstr>PowerPoint 프레젠테이션</vt:lpstr>
      <vt:lpstr>PowerPoint 프레젠테이션</vt:lpstr>
      <vt:lpstr>이야기 칠교가 뭐예요?</vt:lpstr>
      <vt:lpstr>집을 짓자 뚝딱뚝딱! 수수께기</vt:lpstr>
      <vt:lpstr>PowerPoint 프레젠테이션</vt:lpstr>
      <vt:lpstr>바윗돌 깨트려</vt:lpstr>
      <vt:lpstr>PowerPoint 프레젠테이션</vt:lpstr>
      <vt:lpstr>할미꽃 이야기 1</vt:lpstr>
      <vt:lpstr>할미꽃 이야기 2</vt:lpstr>
      <vt:lpstr>PowerPoint 프레젠테이션</vt:lpstr>
      <vt:lpstr>PowerPoint 프레젠테이션</vt:lpstr>
      <vt:lpstr>PowerPoint 프레젠테이션</vt:lpstr>
      <vt:lpstr>PowerPoint 프레젠테이션</vt:lpstr>
      <vt:lpstr>몸풀기</vt:lpstr>
      <vt:lpstr>PowerPoint 프레젠테이션</vt:lpstr>
      <vt:lpstr>몸풀기</vt:lpstr>
      <vt:lpstr>몸풀기</vt:lpstr>
      <vt:lpstr>몸풀기</vt:lpstr>
      <vt:lpstr>몸풀기</vt:lpstr>
      <vt:lpstr>몸풀기</vt:lpstr>
      <vt:lpstr>몸풀기</vt:lpstr>
      <vt:lpstr>몸풀기</vt:lpstr>
      <vt:lpstr>몸풀기</vt:lpstr>
      <vt:lpstr>몸풀기</vt:lpstr>
      <vt:lpstr>몸풀기</vt:lpstr>
      <vt:lpstr>몸풀기</vt:lpstr>
      <vt:lpstr>PowerPoint 프레젠테이션</vt:lpstr>
      <vt:lpstr>준비물</vt:lpstr>
      <vt:lpstr>개인전</vt:lpstr>
      <vt:lpstr>개인전</vt:lpstr>
      <vt:lpstr>PowerPoint 프레젠테이션</vt:lpstr>
      <vt:lpstr>PowerPoint 프레젠테이션</vt:lpstr>
      <vt:lpstr>팀전</vt:lpstr>
      <vt:lpstr>PowerPoint 프레젠테이션</vt:lpstr>
      <vt:lpstr>모둠 스피드 칠교</vt:lpstr>
      <vt:lpstr>PowerPoint 프레젠테이션</vt:lpstr>
      <vt:lpstr>모둠 스피드 칠교</vt:lpstr>
      <vt:lpstr>모둠 스피드 칠교</vt:lpstr>
      <vt:lpstr>모둠 스피드 칠교</vt:lpstr>
      <vt:lpstr>모둠 스피드 칠교</vt:lpstr>
      <vt:lpstr>모둠 스피드 칠교</vt:lpstr>
      <vt:lpstr>모둠 스피드 칠교</vt:lpstr>
      <vt:lpstr>모둠 스피드 칠교</vt:lpstr>
      <vt:lpstr>모둠 스피드 칠교</vt:lpstr>
      <vt:lpstr>모둠 스피드 칠교</vt:lpstr>
      <vt:lpstr>모둠 스피드 칠교</vt:lpstr>
      <vt:lpstr>모둠 스피드 칠교</vt:lpstr>
      <vt:lpstr>모둠 스피드 칠교</vt:lpstr>
      <vt:lpstr>모둠 스피드 칠교</vt:lpstr>
      <vt:lpstr>모둠 스피드 칠교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 병갑</dc:creator>
  <cp:lastModifiedBy>노 병갑</cp:lastModifiedBy>
  <cp:revision>337</cp:revision>
  <cp:lastPrinted>2020-07-20T02:11:54Z</cp:lastPrinted>
  <dcterms:created xsi:type="dcterms:W3CDTF">2018-07-26T04:08:38Z</dcterms:created>
  <dcterms:modified xsi:type="dcterms:W3CDTF">2021-05-30T09:26:10Z</dcterms:modified>
</cp:coreProperties>
</file>